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56" r:id="rId5"/>
    <p:sldId id="281" r:id="rId6"/>
    <p:sldId id="258" r:id="rId7"/>
    <p:sldId id="260" r:id="rId8"/>
    <p:sldId id="261" r:id="rId9"/>
    <p:sldId id="277" r:id="rId10"/>
    <p:sldId id="278" r:id="rId11"/>
    <p:sldId id="279" r:id="rId12"/>
    <p:sldId id="264" r:id="rId13"/>
    <p:sldId id="265" r:id="rId14"/>
    <p:sldId id="266" r:id="rId15"/>
    <p:sldId id="282" r:id="rId16"/>
    <p:sldId id="262" r:id="rId17"/>
    <p:sldId id="274" r:id="rId18"/>
    <p:sldId id="275" r:id="rId19"/>
    <p:sldId id="263"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5BF"/>
    <a:srgbClr val="6DB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71" autoAdjust="0"/>
    <p:restoredTop sz="94762"/>
  </p:normalViewPr>
  <p:slideViewPr>
    <p:cSldViewPr snapToGrid="0">
      <p:cViewPr varScale="1">
        <p:scale>
          <a:sx n="93" d="100"/>
          <a:sy n="93" d="100"/>
        </p:scale>
        <p:origin x="232"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4F7D6-A2E2-4B9D-830B-999DE353B2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2C723C0-CF20-4F2E-857F-966F88496BE8}">
      <dgm:prSet/>
      <dgm:spPr/>
      <dgm:t>
        <a:bodyPr/>
        <a:lstStyle/>
        <a:p>
          <a:r>
            <a:rPr lang="en-US"/>
            <a:t>No new diversion or delivery facilities are required in Pueblo County</a:t>
          </a:r>
        </a:p>
      </dgm:t>
    </dgm:pt>
    <dgm:pt modelId="{B64E3F1E-B684-404C-A872-DABE835B6DB8}" type="parTrans" cxnId="{280F3253-85F3-476C-BC68-3DE2EA579E10}">
      <dgm:prSet/>
      <dgm:spPr/>
      <dgm:t>
        <a:bodyPr/>
        <a:lstStyle/>
        <a:p>
          <a:endParaRPr lang="en-US"/>
        </a:p>
      </dgm:t>
    </dgm:pt>
    <dgm:pt modelId="{4F95F1C2-939D-4D29-888B-0962A3F65D18}" type="sibTrans" cxnId="{280F3253-85F3-476C-BC68-3DE2EA579E10}">
      <dgm:prSet/>
      <dgm:spPr/>
      <dgm:t>
        <a:bodyPr/>
        <a:lstStyle/>
        <a:p>
          <a:endParaRPr lang="en-US"/>
        </a:p>
      </dgm:t>
    </dgm:pt>
    <dgm:pt modelId="{0ABA266B-60C6-40FC-B2E3-A1E35CB3F2DE}">
      <dgm:prSet/>
      <dgm:spPr/>
      <dgm:t>
        <a:bodyPr/>
        <a:lstStyle/>
        <a:p>
          <a:r>
            <a:rPr lang="en-US"/>
            <a:t>Store excess capacity account in Pueblo Reservoir</a:t>
          </a:r>
        </a:p>
      </dgm:t>
    </dgm:pt>
    <dgm:pt modelId="{BBEB9AF9-D714-4950-AC5F-01ECD13CD29E}" type="parTrans" cxnId="{EC77392C-29DC-47B7-9D24-E2FAD407D08A}">
      <dgm:prSet/>
      <dgm:spPr/>
      <dgm:t>
        <a:bodyPr/>
        <a:lstStyle/>
        <a:p>
          <a:endParaRPr lang="en-US"/>
        </a:p>
      </dgm:t>
    </dgm:pt>
    <dgm:pt modelId="{BDE7A1ED-BDC9-4B20-B5E6-2F664520C640}" type="sibTrans" cxnId="{EC77392C-29DC-47B7-9D24-E2FAD407D08A}">
      <dgm:prSet/>
      <dgm:spPr/>
      <dgm:t>
        <a:bodyPr/>
        <a:lstStyle/>
        <a:p>
          <a:endParaRPr lang="en-US"/>
        </a:p>
      </dgm:t>
    </dgm:pt>
    <dgm:pt modelId="{3CB87ED7-A1C7-406F-AF7A-0CD0927DC6F2}">
      <dgm:prSet/>
      <dgm:spPr/>
      <dgm:t>
        <a:bodyPr/>
        <a:lstStyle/>
        <a:p>
          <a:r>
            <a:rPr lang="en-US"/>
            <a:t>Raw water conveyed through SDS infrastructure</a:t>
          </a:r>
        </a:p>
      </dgm:t>
    </dgm:pt>
    <dgm:pt modelId="{35953442-12D7-4530-A6FA-BD2B6BAE4CC8}" type="parTrans" cxnId="{CFBEC9D9-D3A5-482C-B502-B23FD84D0971}">
      <dgm:prSet/>
      <dgm:spPr/>
      <dgm:t>
        <a:bodyPr/>
        <a:lstStyle/>
        <a:p>
          <a:endParaRPr lang="en-US"/>
        </a:p>
      </dgm:t>
    </dgm:pt>
    <dgm:pt modelId="{B1064000-59C8-4831-945B-AF6A41D898B6}" type="sibTrans" cxnId="{CFBEC9D9-D3A5-482C-B502-B23FD84D0971}">
      <dgm:prSet/>
      <dgm:spPr/>
      <dgm:t>
        <a:bodyPr/>
        <a:lstStyle/>
        <a:p>
          <a:endParaRPr lang="en-US"/>
        </a:p>
      </dgm:t>
    </dgm:pt>
    <dgm:pt modelId="{2362964F-D88A-4A6B-BEFB-AA5846C3A34B}">
      <dgm:prSet/>
      <dgm:spPr/>
      <dgm:t>
        <a:bodyPr/>
        <a:lstStyle/>
        <a:p>
          <a:r>
            <a:rPr lang="en-US" dirty="0"/>
            <a:t>Contract with CS-U has been approved by City of Colorado Springs City Council March 28, 2023</a:t>
          </a:r>
        </a:p>
      </dgm:t>
    </dgm:pt>
    <dgm:pt modelId="{7C11F777-DB43-47F4-9E14-3B314C52B62A}" type="parTrans" cxnId="{9C046575-0210-4FDF-8CD3-247DF5AF0598}">
      <dgm:prSet/>
      <dgm:spPr/>
      <dgm:t>
        <a:bodyPr/>
        <a:lstStyle/>
        <a:p>
          <a:endParaRPr lang="en-US"/>
        </a:p>
      </dgm:t>
    </dgm:pt>
    <dgm:pt modelId="{99CD5B21-199A-47D2-BB17-C24D65EEBF55}" type="sibTrans" cxnId="{9C046575-0210-4FDF-8CD3-247DF5AF0598}">
      <dgm:prSet/>
      <dgm:spPr/>
      <dgm:t>
        <a:bodyPr/>
        <a:lstStyle/>
        <a:p>
          <a:endParaRPr lang="en-US"/>
        </a:p>
      </dgm:t>
    </dgm:pt>
    <dgm:pt modelId="{3354E2AE-30B1-4AF4-9B14-13B5F5286652}" type="pres">
      <dgm:prSet presAssocID="{2794F7D6-A2E2-4B9D-830B-999DE353B2BD}" presName="linear" presStyleCnt="0">
        <dgm:presLayoutVars>
          <dgm:animLvl val="lvl"/>
          <dgm:resizeHandles val="exact"/>
        </dgm:presLayoutVars>
      </dgm:prSet>
      <dgm:spPr/>
    </dgm:pt>
    <dgm:pt modelId="{EE47918E-CC2C-4E9E-B81F-794111E6D973}" type="pres">
      <dgm:prSet presAssocID="{02C723C0-CF20-4F2E-857F-966F88496BE8}" presName="parentText" presStyleLbl="node1" presStyleIdx="0" presStyleCnt="4">
        <dgm:presLayoutVars>
          <dgm:chMax val="0"/>
          <dgm:bulletEnabled val="1"/>
        </dgm:presLayoutVars>
      </dgm:prSet>
      <dgm:spPr/>
    </dgm:pt>
    <dgm:pt modelId="{097004E0-79C4-479D-B3FB-AB033616E26C}" type="pres">
      <dgm:prSet presAssocID="{4F95F1C2-939D-4D29-888B-0962A3F65D18}" presName="spacer" presStyleCnt="0"/>
      <dgm:spPr/>
    </dgm:pt>
    <dgm:pt modelId="{95087955-C3E6-4494-9D00-C700BFF4BA77}" type="pres">
      <dgm:prSet presAssocID="{0ABA266B-60C6-40FC-B2E3-A1E35CB3F2DE}" presName="parentText" presStyleLbl="node1" presStyleIdx="1" presStyleCnt="4">
        <dgm:presLayoutVars>
          <dgm:chMax val="0"/>
          <dgm:bulletEnabled val="1"/>
        </dgm:presLayoutVars>
      </dgm:prSet>
      <dgm:spPr/>
    </dgm:pt>
    <dgm:pt modelId="{75BFBEE6-74A0-4C54-A950-3EB700106035}" type="pres">
      <dgm:prSet presAssocID="{BDE7A1ED-BDC9-4B20-B5E6-2F664520C640}" presName="spacer" presStyleCnt="0"/>
      <dgm:spPr/>
    </dgm:pt>
    <dgm:pt modelId="{168AFB2E-FD3B-4F69-A12B-3E63A2E74508}" type="pres">
      <dgm:prSet presAssocID="{3CB87ED7-A1C7-406F-AF7A-0CD0927DC6F2}" presName="parentText" presStyleLbl="node1" presStyleIdx="2" presStyleCnt="4">
        <dgm:presLayoutVars>
          <dgm:chMax val="0"/>
          <dgm:bulletEnabled val="1"/>
        </dgm:presLayoutVars>
      </dgm:prSet>
      <dgm:spPr/>
    </dgm:pt>
    <dgm:pt modelId="{9064CBD7-C5DC-4D3D-9521-A85672B165FD}" type="pres">
      <dgm:prSet presAssocID="{B1064000-59C8-4831-945B-AF6A41D898B6}" presName="spacer" presStyleCnt="0"/>
      <dgm:spPr/>
    </dgm:pt>
    <dgm:pt modelId="{0CFB2AE9-FC27-497A-816A-36D83B729B15}" type="pres">
      <dgm:prSet presAssocID="{2362964F-D88A-4A6B-BEFB-AA5846C3A34B}" presName="parentText" presStyleLbl="node1" presStyleIdx="3" presStyleCnt="4" custScaleY="129053">
        <dgm:presLayoutVars>
          <dgm:chMax val="0"/>
          <dgm:bulletEnabled val="1"/>
        </dgm:presLayoutVars>
      </dgm:prSet>
      <dgm:spPr/>
    </dgm:pt>
  </dgm:ptLst>
  <dgm:cxnLst>
    <dgm:cxn modelId="{EC77392C-29DC-47B7-9D24-E2FAD407D08A}" srcId="{2794F7D6-A2E2-4B9D-830B-999DE353B2BD}" destId="{0ABA266B-60C6-40FC-B2E3-A1E35CB3F2DE}" srcOrd="1" destOrd="0" parTransId="{BBEB9AF9-D714-4950-AC5F-01ECD13CD29E}" sibTransId="{BDE7A1ED-BDC9-4B20-B5E6-2F664520C640}"/>
    <dgm:cxn modelId="{0FD5E940-5A18-43F1-8726-9718275F4ED1}" type="presOf" srcId="{2794F7D6-A2E2-4B9D-830B-999DE353B2BD}" destId="{3354E2AE-30B1-4AF4-9B14-13B5F5286652}" srcOrd="0" destOrd="0" presId="urn:microsoft.com/office/officeart/2005/8/layout/vList2"/>
    <dgm:cxn modelId="{280F3253-85F3-476C-BC68-3DE2EA579E10}" srcId="{2794F7D6-A2E2-4B9D-830B-999DE353B2BD}" destId="{02C723C0-CF20-4F2E-857F-966F88496BE8}" srcOrd="0" destOrd="0" parTransId="{B64E3F1E-B684-404C-A872-DABE835B6DB8}" sibTransId="{4F95F1C2-939D-4D29-888B-0962A3F65D18}"/>
    <dgm:cxn modelId="{9C046575-0210-4FDF-8CD3-247DF5AF0598}" srcId="{2794F7D6-A2E2-4B9D-830B-999DE353B2BD}" destId="{2362964F-D88A-4A6B-BEFB-AA5846C3A34B}" srcOrd="3" destOrd="0" parTransId="{7C11F777-DB43-47F4-9E14-3B314C52B62A}" sibTransId="{99CD5B21-199A-47D2-BB17-C24D65EEBF55}"/>
    <dgm:cxn modelId="{40926D96-F8C9-4A55-9D18-ECA7ED07817A}" type="presOf" srcId="{2362964F-D88A-4A6B-BEFB-AA5846C3A34B}" destId="{0CFB2AE9-FC27-497A-816A-36D83B729B15}" srcOrd="0" destOrd="0" presId="urn:microsoft.com/office/officeart/2005/8/layout/vList2"/>
    <dgm:cxn modelId="{9AFFD3A5-B792-4A6B-B08B-A1F2714BBFC9}" type="presOf" srcId="{0ABA266B-60C6-40FC-B2E3-A1E35CB3F2DE}" destId="{95087955-C3E6-4494-9D00-C700BFF4BA77}" srcOrd="0" destOrd="0" presId="urn:microsoft.com/office/officeart/2005/8/layout/vList2"/>
    <dgm:cxn modelId="{91A4C0BD-C8C2-4B8B-94A3-FDEADDBBBD8A}" type="presOf" srcId="{02C723C0-CF20-4F2E-857F-966F88496BE8}" destId="{EE47918E-CC2C-4E9E-B81F-794111E6D973}" srcOrd="0" destOrd="0" presId="urn:microsoft.com/office/officeart/2005/8/layout/vList2"/>
    <dgm:cxn modelId="{CFBEC9D9-D3A5-482C-B502-B23FD84D0971}" srcId="{2794F7D6-A2E2-4B9D-830B-999DE353B2BD}" destId="{3CB87ED7-A1C7-406F-AF7A-0CD0927DC6F2}" srcOrd="2" destOrd="0" parTransId="{35953442-12D7-4530-A6FA-BD2B6BAE4CC8}" sibTransId="{B1064000-59C8-4831-945B-AF6A41D898B6}"/>
    <dgm:cxn modelId="{7ED087FF-4F85-4CF8-8908-F16174F05A85}" type="presOf" srcId="{3CB87ED7-A1C7-406F-AF7A-0CD0927DC6F2}" destId="{168AFB2E-FD3B-4F69-A12B-3E63A2E74508}" srcOrd="0" destOrd="0" presId="urn:microsoft.com/office/officeart/2005/8/layout/vList2"/>
    <dgm:cxn modelId="{97CA3FDA-8D9D-40E4-B5CD-7CA8951D6C35}" type="presParOf" srcId="{3354E2AE-30B1-4AF4-9B14-13B5F5286652}" destId="{EE47918E-CC2C-4E9E-B81F-794111E6D973}" srcOrd="0" destOrd="0" presId="urn:microsoft.com/office/officeart/2005/8/layout/vList2"/>
    <dgm:cxn modelId="{D628E7E3-6C31-4100-BE5F-E8AD49D93BE8}" type="presParOf" srcId="{3354E2AE-30B1-4AF4-9B14-13B5F5286652}" destId="{097004E0-79C4-479D-B3FB-AB033616E26C}" srcOrd="1" destOrd="0" presId="urn:microsoft.com/office/officeart/2005/8/layout/vList2"/>
    <dgm:cxn modelId="{FC98872A-8BEC-4ABD-8333-369C09C7E178}" type="presParOf" srcId="{3354E2AE-30B1-4AF4-9B14-13B5F5286652}" destId="{95087955-C3E6-4494-9D00-C700BFF4BA77}" srcOrd="2" destOrd="0" presId="urn:microsoft.com/office/officeart/2005/8/layout/vList2"/>
    <dgm:cxn modelId="{CEBDD5D6-F715-41EC-B357-9C0BBF2087C9}" type="presParOf" srcId="{3354E2AE-30B1-4AF4-9B14-13B5F5286652}" destId="{75BFBEE6-74A0-4C54-A950-3EB700106035}" srcOrd="3" destOrd="0" presId="urn:microsoft.com/office/officeart/2005/8/layout/vList2"/>
    <dgm:cxn modelId="{C0257B95-17A4-467B-B5C5-90283BAEAA69}" type="presParOf" srcId="{3354E2AE-30B1-4AF4-9B14-13B5F5286652}" destId="{168AFB2E-FD3B-4F69-A12B-3E63A2E74508}" srcOrd="4" destOrd="0" presId="urn:microsoft.com/office/officeart/2005/8/layout/vList2"/>
    <dgm:cxn modelId="{6CC93561-AD93-4BC4-A630-29C3B6083C7C}" type="presParOf" srcId="{3354E2AE-30B1-4AF4-9B14-13B5F5286652}" destId="{9064CBD7-C5DC-4D3D-9521-A85672B165FD}" srcOrd="5" destOrd="0" presId="urn:microsoft.com/office/officeart/2005/8/layout/vList2"/>
    <dgm:cxn modelId="{5AF627AC-AA83-42FA-BA19-DF77226EA9E8}" type="presParOf" srcId="{3354E2AE-30B1-4AF4-9B14-13B5F5286652}" destId="{0CFB2AE9-FC27-497A-816A-36D83B729B1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2D186-C1C4-4925-A23E-DE60178DA249}"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F6536725-793E-49C5-9F86-9F23317DF290}">
      <dgm:prSet custT="1"/>
      <dgm:spPr/>
      <dgm:t>
        <a:bodyPr/>
        <a:lstStyle/>
        <a:p>
          <a:r>
            <a:rPr lang="en-US" sz="2000" dirty="0"/>
            <a:t>US Bureau of Reclamation Long-term Excess Storage Capacity Contract Issued December 29, 2021</a:t>
          </a:r>
        </a:p>
      </dgm:t>
    </dgm:pt>
    <dgm:pt modelId="{38A63FC7-2834-4B5C-9276-335F54EB2A20}" type="parTrans" cxnId="{6D23B137-DC4B-42F3-A77A-ED6C1A72D439}">
      <dgm:prSet/>
      <dgm:spPr/>
      <dgm:t>
        <a:bodyPr/>
        <a:lstStyle/>
        <a:p>
          <a:endParaRPr lang="en-US"/>
        </a:p>
      </dgm:t>
    </dgm:pt>
    <dgm:pt modelId="{44BED735-6E9F-4F03-98D4-8E4859EAF428}" type="sibTrans" cxnId="{6D23B137-DC4B-42F3-A77A-ED6C1A72D439}">
      <dgm:prSet/>
      <dgm:spPr/>
      <dgm:t>
        <a:bodyPr/>
        <a:lstStyle/>
        <a:p>
          <a:endParaRPr lang="en-US"/>
        </a:p>
      </dgm:t>
    </dgm:pt>
    <dgm:pt modelId="{611C80D9-978E-4897-ADA6-DDE13B3B3188}">
      <dgm:prSet/>
      <dgm:spPr/>
      <dgm:t>
        <a:bodyPr/>
        <a:lstStyle/>
        <a:p>
          <a:r>
            <a:rPr lang="en-US" dirty="0"/>
            <a:t>Water Court change cases include:</a:t>
          </a:r>
        </a:p>
        <a:p>
          <a:r>
            <a:rPr lang="en-US" dirty="0"/>
            <a:t>FMIC Augmentation to Municipal use, </a:t>
          </a:r>
        </a:p>
        <a:p>
          <a:r>
            <a:rPr lang="en-US" dirty="0"/>
            <a:t>Excelsior Augmentation to Municipal use, </a:t>
          </a:r>
        </a:p>
        <a:p>
          <a:r>
            <a:rPr lang="en-US" dirty="0"/>
            <a:t>AVIC  and Bale Agricultural to Municipal use  </a:t>
          </a:r>
        </a:p>
      </dgm:t>
    </dgm:pt>
    <dgm:pt modelId="{2FDD227C-F497-4104-99A3-B151A577BA87}" type="parTrans" cxnId="{158E38CD-DE6D-43E3-BDE0-D8DA5D777941}">
      <dgm:prSet/>
      <dgm:spPr/>
      <dgm:t>
        <a:bodyPr/>
        <a:lstStyle/>
        <a:p>
          <a:endParaRPr lang="en-US"/>
        </a:p>
      </dgm:t>
    </dgm:pt>
    <dgm:pt modelId="{9206FA83-46E2-46C1-A8B8-C0E1E3A4E934}" type="sibTrans" cxnId="{158E38CD-DE6D-43E3-BDE0-D8DA5D777941}">
      <dgm:prSet/>
      <dgm:spPr/>
      <dgm:t>
        <a:bodyPr/>
        <a:lstStyle/>
        <a:p>
          <a:endParaRPr lang="en-US"/>
        </a:p>
      </dgm:t>
    </dgm:pt>
    <dgm:pt modelId="{CB5C08AB-2AFA-4553-ABB9-53A1E9F817AC}">
      <dgm:prSet/>
      <dgm:spPr/>
      <dgm:t>
        <a:bodyPr/>
        <a:lstStyle/>
        <a:p>
          <a:r>
            <a:rPr lang="en-US" dirty="0"/>
            <a:t>Colorado Springs Utilities Contract to utilize the SDS Convey, Treat, and Deliver  Approved By City Council March 28, 2023</a:t>
          </a:r>
        </a:p>
      </dgm:t>
    </dgm:pt>
    <dgm:pt modelId="{65FD0550-B2C7-4B8E-A7A5-BAE2C70CCF9D}" type="parTrans" cxnId="{40B02B0E-E953-4898-BB63-000AC52B2466}">
      <dgm:prSet/>
      <dgm:spPr/>
      <dgm:t>
        <a:bodyPr/>
        <a:lstStyle/>
        <a:p>
          <a:endParaRPr lang="en-US"/>
        </a:p>
      </dgm:t>
    </dgm:pt>
    <dgm:pt modelId="{25FA918A-2158-4709-8F43-72BA01CF1A5D}" type="sibTrans" cxnId="{40B02B0E-E953-4898-BB63-000AC52B2466}">
      <dgm:prSet/>
      <dgm:spPr/>
      <dgm:t>
        <a:bodyPr/>
        <a:lstStyle/>
        <a:p>
          <a:endParaRPr lang="en-US"/>
        </a:p>
      </dgm:t>
    </dgm:pt>
    <dgm:pt modelId="{5046A49F-56D9-400A-90E7-D060900DF8C7}">
      <dgm:prSet/>
      <dgm:spPr/>
      <dgm:t>
        <a:bodyPr/>
        <a:lstStyle/>
        <a:p>
          <a:r>
            <a:rPr lang="en-US" dirty="0"/>
            <a:t>State and Division Engineer’s Office.  Oversite of all operations. </a:t>
          </a:r>
        </a:p>
        <a:p>
          <a:r>
            <a:rPr lang="en-US" dirty="0"/>
            <a:t>Separate 1041 application for SSRC Operations submitted to Pueblo County July 22, 2022.  In Progress.</a:t>
          </a:r>
        </a:p>
      </dgm:t>
    </dgm:pt>
    <dgm:pt modelId="{8D0583FF-C669-4EFE-A1CE-D3803F5ED8A3}" type="parTrans" cxnId="{9B347BE6-E9F1-4D57-8C6A-D0D8B6650824}">
      <dgm:prSet/>
      <dgm:spPr/>
      <dgm:t>
        <a:bodyPr/>
        <a:lstStyle/>
        <a:p>
          <a:endParaRPr lang="en-US"/>
        </a:p>
      </dgm:t>
    </dgm:pt>
    <dgm:pt modelId="{EE6E7578-4F9A-400B-8B65-C099C2BE927F}" type="sibTrans" cxnId="{9B347BE6-E9F1-4D57-8C6A-D0D8B6650824}">
      <dgm:prSet/>
      <dgm:spPr/>
      <dgm:t>
        <a:bodyPr/>
        <a:lstStyle/>
        <a:p>
          <a:endParaRPr lang="en-US"/>
        </a:p>
      </dgm:t>
    </dgm:pt>
    <dgm:pt modelId="{6598411A-8A8F-4878-A3EE-A6251707E487}">
      <dgm:prSet/>
      <dgm:spPr/>
      <dgm:t>
        <a:bodyPr/>
        <a:lstStyle/>
        <a:p>
          <a:endParaRPr lang="en-US" dirty="0"/>
        </a:p>
      </dgm:t>
    </dgm:pt>
    <dgm:pt modelId="{128AB0B3-C78E-4070-9A93-9F0ED66FD7CD}" type="parTrans" cxnId="{32076B60-71E7-4897-A68F-DF2A520C6868}">
      <dgm:prSet/>
      <dgm:spPr/>
      <dgm:t>
        <a:bodyPr/>
        <a:lstStyle/>
        <a:p>
          <a:endParaRPr lang="en-US"/>
        </a:p>
      </dgm:t>
    </dgm:pt>
    <dgm:pt modelId="{40648B81-8BD0-4467-8688-8C30BF25543E}" type="sibTrans" cxnId="{32076B60-71E7-4897-A68F-DF2A520C6868}">
      <dgm:prSet/>
      <dgm:spPr/>
      <dgm:t>
        <a:bodyPr/>
        <a:lstStyle/>
        <a:p>
          <a:endParaRPr lang="en-US"/>
        </a:p>
      </dgm:t>
    </dgm:pt>
    <dgm:pt modelId="{5ACD0A4B-BC55-49D4-93D7-A0EFCA232097}">
      <dgm:prSet custT="1"/>
      <dgm:spPr/>
      <dgm:t>
        <a:bodyPr/>
        <a:lstStyle/>
        <a:p>
          <a:r>
            <a:rPr lang="en-US" sz="2000" dirty="0"/>
            <a:t>NEPA Process as directed by Bureau of Reclamation resulting in Finding of No Significant Impacts October 27, 2021</a:t>
          </a:r>
        </a:p>
      </dgm:t>
    </dgm:pt>
    <dgm:pt modelId="{FA7EFDB1-946E-4863-AD7B-738C2731EBA0}" type="parTrans" cxnId="{E48E2F5D-4AC7-4C85-A525-B8C58D86FA10}">
      <dgm:prSet/>
      <dgm:spPr/>
      <dgm:t>
        <a:bodyPr/>
        <a:lstStyle/>
        <a:p>
          <a:endParaRPr lang="en-US"/>
        </a:p>
      </dgm:t>
    </dgm:pt>
    <dgm:pt modelId="{048DF3E5-E4D8-45B5-AFFC-30E14445C27E}" type="sibTrans" cxnId="{E48E2F5D-4AC7-4C85-A525-B8C58D86FA10}">
      <dgm:prSet/>
      <dgm:spPr/>
      <dgm:t>
        <a:bodyPr/>
        <a:lstStyle/>
        <a:p>
          <a:endParaRPr lang="en-US"/>
        </a:p>
      </dgm:t>
    </dgm:pt>
    <dgm:pt modelId="{7A76345E-13A6-4736-A8D4-A5D2DFE13EB5}" type="pres">
      <dgm:prSet presAssocID="{EDD2D186-C1C4-4925-A23E-DE60178DA249}" presName="vert0" presStyleCnt="0">
        <dgm:presLayoutVars>
          <dgm:dir/>
          <dgm:animOne val="branch"/>
          <dgm:animLvl val="lvl"/>
        </dgm:presLayoutVars>
      </dgm:prSet>
      <dgm:spPr/>
    </dgm:pt>
    <dgm:pt modelId="{0B7DDC18-087F-4E0D-AB75-5E0ACB48D0BA}" type="pres">
      <dgm:prSet presAssocID="{5ACD0A4B-BC55-49D4-93D7-A0EFCA232097}" presName="thickLine" presStyleLbl="alignNode1" presStyleIdx="0" presStyleCnt="6"/>
      <dgm:spPr/>
    </dgm:pt>
    <dgm:pt modelId="{125EFA9D-7D44-48FE-9E57-592075EE1C38}" type="pres">
      <dgm:prSet presAssocID="{5ACD0A4B-BC55-49D4-93D7-A0EFCA232097}" presName="horz1" presStyleCnt="0"/>
      <dgm:spPr/>
    </dgm:pt>
    <dgm:pt modelId="{6E643E9B-A213-4D2E-ABFF-92C55D23F303}" type="pres">
      <dgm:prSet presAssocID="{5ACD0A4B-BC55-49D4-93D7-A0EFCA232097}" presName="tx1" presStyleLbl="revTx" presStyleIdx="0" presStyleCnt="6" custScaleY="114519"/>
      <dgm:spPr/>
    </dgm:pt>
    <dgm:pt modelId="{50239402-9D06-4FA4-8DA0-011375079621}" type="pres">
      <dgm:prSet presAssocID="{5ACD0A4B-BC55-49D4-93D7-A0EFCA232097}" presName="vert1" presStyleCnt="0"/>
      <dgm:spPr/>
    </dgm:pt>
    <dgm:pt modelId="{7ABF8F36-C4A7-4CF0-9238-ED3B77DC04AE}" type="pres">
      <dgm:prSet presAssocID="{F6536725-793E-49C5-9F86-9F23317DF290}" presName="thickLine" presStyleLbl="alignNode1" presStyleIdx="1" presStyleCnt="6"/>
      <dgm:spPr/>
    </dgm:pt>
    <dgm:pt modelId="{E7B0D52B-29D3-4771-ADAA-DDA75503CCA2}" type="pres">
      <dgm:prSet presAssocID="{F6536725-793E-49C5-9F86-9F23317DF290}" presName="horz1" presStyleCnt="0"/>
      <dgm:spPr/>
    </dgm:pt>
    <dgm:pt modelId="{3C4DC845-E047-44B3-AD27-B3DE6D22C7AB}" type="pres">
      <dgm:prSet presAssocID="{F6536725-793E-49C5-9F86-9F23317DF290}" presName="tx1" presStyleLbl="revTx" presStyleIdx="1" presStyleCnt="6" custScaleX="100000" custScaleY="86324"/>
      <dgm:spPr/>
    </dgm:pt>
    <dgm:pt modelId="{3C82BE7E-9339-438B-AE95-59341F5872D7}" type="pres">
      <dgm:prSet presAssocID="{F6536725-793E-49C5-9F86-9F23317DF290}" presName="vert1" presStyleCnt="0"/>
      <dgm:spPr/>
    </dgm:pt>
    <dgm:pt modelId="{DAF81482-EBFE-473F-95C3-FCED0237EEE9}" type="pres">
      <dgm:prSet presAssocID="{611C80D9-978E-4897-ADA6-DDE13B3B3188}" presName="thickLine" presStyleLbl="alignNode1" presStyleIdx="2" presStyleCnt="6"/>
      <dgm:spPr/>
    </dgm:pt>
    <dgm:pt modelId="{C74EED03-9A98-44FE-977C-451D75796941}" type="pres">
      <dgm:prSet presAssocID="{611C80D9-978E-4897-ADA6-DDE13B3B3188}" presName="horz1" presStyleCnt="0"/>
      <dgm:spPr/>
    </dgm:pt>
    <dgm:pt modelId="{1BCB7EAB-3C14-46E8-8282-40B69D7A14F2}" type="pres">
      <dgm:prSet presAssocID="{611C80D9-978E-4897-ADA6-DDE13B3B3188}" presName="tx1" presStyleLbl="revTx" presStyleIdx="2" presStyleCnt="6" custScaleY="210325"/>
      <dgm:spPr/>
    </dgm:pt>
    <dgm:pt modelId="{97E4E63F-8B7B-49D3-8D96-2774E8F5F92D}" type="pres">
      <dgm:prSet presAssocID="{611C80D9-978E-4897-ADA6-DDE13B3B3188}" presName="vert1" presStyleCnt="0"/>
      <dgm:spPr/>
    </dgm:pt>
    <dgm:pt modelId="{05DCC100-DAFA-42D1-AEF0-28600B1F48A6}" type="pres">
      <dgm:prSet presAssocID="{CB5C08AB-2AFA-4553-ABB9-53A1E9F817AC}" presName="thickLine" presStyleLbl="alignNode1" presStyleIdx="3" presStyleCnt="6"/>
      <dgm:spPr/>
    </dgm:pt>
    <dgm:pt modelId="{997C6E77-430C-4981-BD26-8D42F326F4F0}" type="pres">
      <dgm:prSet presAssocID="{CB5C08AB-2AFA-4553-ABB9-53A1E9F817AC}" presName="horz1" presStyleCnt="0"/>
      <dgm:spPr/>
    </dgm:pt>
    <dgm:pt modelId="{EA727AC1-5758-444F-9562-AAD986F620AE}" type="pres">
      <dgm:prSet presAssocID="{CB5C08AB-2AFA-4553-ABB9-53A1E9F817AC}" presName="tx1" presStyleLbl="revTx" presStyleIdx="3" presStyleCnt="6" custScaleX="99912" custScaleY="107466" custLinFactNeighborX="-2313" custLinFactNeighborY="-1038"/>
      <dgm:spPr/>
    </dgm:pt>
    <dgm:pt modelId="{2575C4C7-39FC-4A9C-BD14-5F00986A723C}" type="pres">
      <dgm:prSet presAssocID="{CB5C08AB-2AFA-4553-ABB9-53A1E9F817AC}" presName="vert1" presStyleCnt="0"/>
      <dgm:spPr/>
    </dgm:pt>
    <dgm:pt modelId="{CC3788CA-4C34-475E-A1F1-2AF60DB0B8C1}" type="pres">
      <dgm:prSet presAssocID="{5046A49F-56D9-400A-90E7-D060900DF8C7}" presName="thickLine" presStyleLbl="alignNode1" presStyleIdx="4" presStyleCnt="6"/>
      <dgm:spPr/>
    </dgm:pt>
    <dgm:pt modelId="{A4EA4268-EB0E-4AD8-95CD-F194D9BFAE90}" type="pres">
      <dgm:prSet presAssocID="{5046A49F-56D9-400A-90E7-D060900DF8C7}" presName="horz1" presStyleCnt="0"/>
      <dgm:spPr/>
    </dgm:pt>
    <dgm:pt modelId="{77168832-DFFE-49AD-A1D1-18D0EF99414F}" type="pres">
      <dgm:prSet presAssocID="{5046A49F-56D9-400A-90E7-D060900DF8C7}" presName="tx1" presStyleLbl="revTx" presStyleIdx="4" presStyleCnt="6" custAng="0" custScaleX="100098" custScaleY="189052"/>
      <dgm:spPr/>
    </dgm:pt>
    <dgm:pt modelId="{576D0DD2-1AE4-44DA-B264-496B67F23D4F}" type="pres">
      <dgm:prSet presAssocID="{5046A49F-56D9-400A-90E7-D060900DF8C7}" presName="vert1" presStyleCnt="0"/>
      <dgm:spPr/>
    </dgm:pt>
    <dgm:pt modelId="{2CD32BDB-E47E-48A5-BFEA-8F68DB757B7C}" type="pres">
      <dgm:prSet presAssocID="{6598411A-8A8F-4878-A3EE-A6251707E487}" presName="thickLine" presStyleLbl="alignNode1" presStyleIdx="5" presStyleCnt="6"/>
      <dgm:spPr/>
    </dgm:pt>
    <dgm:pt modelId="{1A1E758A-7566-4690-BF69-64FC88E39819}" type="pres">
      <dgm:prSet presAssocID="{6598411A-8A8F-4878-A3EE-A6251707E487}" presName="horz1" presStyleCnt="0"/>
      <dgm:spPr/>
    </dgm:pt>
    <dgm:pt modelId="{63F0FB07-509B-4276-88A5-36B714994BA1}" type="pres">
      <dgm:prSet presAssocID="{6598411A-8A8F-4878-A3EE-A6251707E487}" presName="tx1" presStyleLbl="revTx" presStyleIdx="5" presStyleCnt="6"/>
      <dgm:spPr/>
    </dgm:pt>
    <dgm:pt modelId="{C5585C60-08F4-475C-9FD7-FE64EDB2D091}" type="pres">
      <dgm:prSet presAssocID="{6598411A-8A8F-4878-A3EE-A6251707E487}" presName="vert1" presStyleCnt="0"/>
      <dgm:spPr/>
    </dgm:pt>
  </dgm:ptLst>
  <dgm:cxnLst>
    <dgm:cxn modelId="{40B02B0E-E953-4898-BB63-000AC52B2466}" srcId="{EDD2D186-C1C4-4925-A23E-DE60178DA249}" destId="{CB5C08AB-2AFA-4553-ABB9-53A1E9F817AC}" srcOrd="3" destOrd="0" parTransId="{65FD0550-B2C7-4B8E-A7A5-BAE2C70CCF9D}" sibTransId="{25FA918A-2158-4709-8F43-72BA01CF1A5D}"/>
    <dgm:cxn modelId="{6D23B137-DC4B-42F3-A77A-ED6C1A72D439}" srcId="{EDD2D186-C1C4-4925-A23E-DE60178DA249}" destId="{F6536725-793E-49C5-9F86-9F23317DF290}" srcOrd="1" destOrd="0" parTransId="{38A63FC7-2834-4B5C-9276-335F54EB2A20}" sibTransId="{44BED735-6E9F-4F03-98D4-8E4859EAF428}"/>
    <dgm:cxn modelId="{53D2F249-7E10-4D47-B81E-BCA9E9A70FBE}" type="presOf" srcId="{EDD2D186-C1C4-4925-A23E-DE60178DA249}" destId="{7A76345E-13A6-4736-A8D4-A5D2DFE13EB5}" srcOrd="0" destOrd="0" presId="urn:microsoft.com/office/officeart/2008/layout/LinedList"/>
    <dgm:cxn modelId="{E48E2F5D-4AC7-4C85-A525-B8C58D86FA10}" srcId="{EDD2D186-C1C4-4925-A23E-DE60178DA249}" destId="{5ACD0A4B-BC55-49D4-93D7-A0EFCA232097}" srcOrd="0" destOrd="0" parTransId="{FA7EFDB1-946E-4863-AD7B-738C2731EBA0}" sibTransId="{048DF3E5-E4D8-45B5-AFFC-30E14445C27E}"/>
    <dgm:cxn modelId="{32076B60-71E7-4897-A68F-DF2A520C6868}" srcId="{EDD2D186-C1C4-4925-A23E-DE60178DA249}" destId="{6598411A-8A8F-4878-A3EE-A6251707E487}" srcOrd="5" destOrd="0" parTransId="{128AB0B3-C78E-4070-9A93-9F0ED66FD7CD}" sibTransId="{40648B81-8BD0-4467-8688-8C30BF25543E}"/>
    <dgm:cxn modelId="{3891CF7D-5D21-4E7E-A02B-54980EAF6FE3}" type="presOf" srcId="{6598411A-8A8F-4878-A3EE-A6251707E487}" destId="{63F0FB07-509B-4276-88A5-36B714994BA1}" srcOrd="0" destOrd="0" presId="urn:microsoft.com/office/officeart/2008/layout/LinedList"/>
    <dgm:cxn modelId="{869C6892-EA0F-42F7-9E74-A7E23E26B522}" type="presOf" srcId="{611C80D9-978E-4897-ADA6-DDE13B3B3188}" destId="{1BCB7EAB-3C14-46E8-8282-40B69D7A14F2}" srcOrd="0" destOrd="0" presId="urn:microsoft.com/office/officeart/2008/layout/LinedList"/>
    <dgm:cxn modelId="{81CDD3C7-9B4B-4983-9DFD-13B22C984A80}" type="presOf" srcId="{5ACD0A4B-BC55-49D4-93D7-A0EFCA232097}" destId="{6E643E9B-A213-4D2E-ABFF-92C55D23F303}" srcOrd="0" destOrd="0" presId="urn:microsoft.com/office/officeart/2008/layout/LinedList"/>
    <dgm:cxn modelId="{158E38CD-DE6D-43E3-BDE0-D8DA5D777941}" srcId="{EDD2D186-C1C4-4925-A23E-DE60178DA249}" destId="{611C80D9-978E-4897-ADA6-DDE13B3B3188}" srcOrd="2" destOrd="0" parTransId="{2FDD227C-F497-4104-99A3-B151A577BA87}" sibTransId="{9206FA83-46E2-46C1-A8B8-C0E1E3A4E934}"/>
    <dgm:cxn modelId="{223BCDCD-5166-40C9-94AC-ADE4C57242D5}" type="presOf" srcId="{CB5C08AB-2AFA-4553-ABB9-53A1E9F817AC}" destId="{EA727AC1-5758-444F-9562-AAD986F620AE}" srcOrd="0" destOrd="0" presId="urn:microsoft.com/office/officeart/2008/layout/LinedList"/>
    <dgm:cxn modelId="{EA7969D0-48CF-467C-BD59-1547CE62727A}" type="presOf" srcId="{F6536725-793E-49C5-9F86-9F23317DF290}" destId="{3C4DC845-E047-44B3-AD27-B3DE6D22C7AB}" srcOrd="0" destOrd="0" presId="urn:microsoft.com/office/officeart/2008/layout/LinedList"/>
    <dgm:cxn modelId="{9B347BE6-E9F1-4D57-8C6A-D0D8B6650824}" srcId="{EDD2D186-C1C4-4925-A23E-DE60178DA249}" destId="{5046A49F-56D9-400A-90E7-D060900DF8C7}" srcOrd="4" destOrd="0" parTransId="{8D0583FF-C669-4EFE-A1CE-D3803F5ED8A3}" sibTransId="{EE6E7578-4F9A-400B-8B65-C099C2BE927F}"/>
    <dgm:cxn modelId="{8896D4ED-C9A4-48E4-9D0B-3F09CFAC6E56}" type="presOf" srcId="{5046A49F-56D9-400A-90E7-D060900DF8C7}" destId="{77168832-DFFE-49AD-A1D1-18D0EF99414F}" srcOrd="0" destOrd="0" presId="urn:microsoft.com/office/officeart/2008/layout/LinedList"/>
    <dgm:cxn modelId="{5949DABB-4FD4-4B59-8B3B-158B48F1A798}" type="presParOf" srcId="{7A76345E-13A6-4736-A8D4-A5D2DFE13EB5}" destId="{0B7DDC18-087F-4E0D-AB75-5E0ACB48D0BA}" srcOrd="0" destOrd="0" presId="urn:microsoft.com/office/officeart/2008/layout/LinedList"/>
    <dgm:cxn modelId="{CF26E7F7-E167-4C0D-B8CF-297CC30461A3}" type="presParOf" srcId="{7A76345E-13A6-4736-A8D4-A5D2DFE13EB5}" destId="{125EFA9D-7D44-48FE-9E57-592075EE1C38}" srcOrd="1" destOrd="0" presId="urn:microsoft.com/office/officeart/2008/layout/LinedList"/>
    <dgm:cxn modelId="{60CB9D57-1809-45DB-90A3-A799131E3138}" type="presParOf" srcId="{125EFA9D-7D44-48FE-9E57-592075EE1C38}" destId="{6E643E9B-A213-4D2E-ABFF-92C55D23F303}" srcOrd="0" destOrd="0" presId="urn:microsoft.com/office/officeart/2008/layout/LinedList"/>
    <dgm:cxn modelId="{D245353F-7CAD-4A9B-A5DF-E3B34D8C8B53}" type="presParOf" srcId="{125EFA9D-7D44-48FE-9E57-592075EE1C38}" destId="{50239402-9D06-4FA4-8DA0-011375079621}" srcOrd="1" destOrd="0" presId="urn:microsoft.com/office/officeart/2008/layout/LinedList"/>
    <dgm:cxn modelId="{44E7E326-1CAC-4200-96A7-9BDBFE9D5114}" type="presParOf" srcId="{7A76345E-13A6-4736-A8D4-A5D2DFE13EB5}" destId="{7ABF8F36-C4A7-4CF0-9238-ED3B77DC04AE}" srcOrd="2" destOrd="0" presId="urn:microsoft.com/office/officeart/2008/layout/LinedList"/>
    <dgm:cxn modelId="{32812A44-FE90-4CB1-A43C-653B0CA1C7F4}" type="presParOf" srcId="{7A76345E-13A6-4736-A8D4-A5D2DFE13EB5}" destId="{E7B0D52B-29D3-4771-ADAA-DDA75503CCA2}" srcOrd="3" destOrd="0" presId="urn:microsoft.com/office/officeart/2008/layout/LinedList"/>
    <dgm:cxn modelId="{044A9B9D-A16A-4DD2-A363-F3192468B45C}" type="presParOf" srcId="{E7B0D52B-29D3-4771-ADAA-DDA75503CCA2}" destId="{3C4DC845-E047-44B3-AD27-B3DE6D22C7AB}" srcOrd="0" destOrd="0" presId="urn:microsoft.com/office/officeart/2008/layout/LinedList"/>
    <dgm:cxn modelId="{F32E829F-8EB1-4076-B511-EB57BF482F7C}" type="presParOf" srcId="{E7B0D52B-29D3-4771-ADAA-DDA75503CCA2}" destId="{3C82BE7E-9339-438B-AE95-59341F5872D7}" srcOrd="1" destOrd="0" presId="urn:microsoft.com/office/officeart/2008/layout/LinedList"/>
    <dgm:cxn modelId="{B6250A93-5DDB-46AC-8B3A-2706EB1D6045}" type="presParOf" srcId="{7A76345E-13A6-4736-A8D4-A5D2DFE13EB5}" destId="{DAF81482-EBFE-473F-95C3-FCED0237EEE9}" srcOrd="4" destOrd="0" presId="urn:microsoft.com/office/officeart/2008/layout/LinedList"/>
    <dgm:cxn modelId="{52D63073-07D5-4352-A89A-DBABAA81D42E}" type="presParOf" srcId="{7A76345E-13A6-4736-A8D4-A5D2DFE13EB5}" destId="{C74EED03-9A98-44FE-977C-451D75796941}" srcOrd="5" destOrd="0" presId="urn:microsoft.com/office/officeart/2008/layout/LinedList"/>
    <dgm:cxn modelId="{11B0D7A9-4091-4B52-B3DD-8450D09F9A9A}" type="presParOf" srcId="{C74EED03-9A98-44FE-977C-451D75796941}" destId="{1BCB7EAB-3C14-46E8-8282-40B69D7A14F2}" srcOrd="0" destOrd="0" presId="urn:microsoft.com/office/officeart/2008/layout/LinedList"/>
    <dgm:cxn modelId="{34445183-8EBC-4D02-9B91-86E289D89994}" type="presParOf" srcId="{C74EED03-9A98-44FE-977C-451D75796941}" destId="{97E4E63F-8B7B-49D3-8D96-2774E8F5F92D}" srcOrd="1" destOrd="0" presId="urn:microsoft.com/office/officeart/2008/layout/LinedList"/>
    <dgm:cxn modelId="{BD0069C0-B46C-4804-8854-48D0A40210FD}" type="presParOf" srcId="{7A76345E-13A6-4736-A8D4-A5D2DFE13EB5}" destId="{05DCC100-DAFA-42D1-AEF0-28600B1F48A6}" srcOrd="6" destOrd="0" presId="urn:microsoft.com/office/officeart/2008/layout/LinedList"/>
    <dgm:cxn modelId="{039BD68C-081E-47D0-B3DF-3BDAD5E2BEE1}" type="presParOf" srcId="{7A76345E-13A6-4736-A8D4-A5D2DFE13EB5}" destId="{997C6E77-430C-4981-BD26-8D42F326F4F0}" srcOrd="7" destOrd="0" presId="urn:microsoft.com/office/officeart/2008/layout/LinedList"/>
    <dgm:cxn modelId="{ED46CD95-1CD4-46C0-92C0-55564ECCBEC1}" type="presParOf" srcId="{997C6E77-430C-4981-BD26-8D42F326F4F0}" destId="{EA727AC1-5758-444F-9562-AAD986F620AE}" srcOrd="0" destOrd="0" presId="urn:microsoft.com/office/officeart/2008/layout/LinedList"/>
    <dgm:cxn modelId="{457EEC94-8B1E-4778-85D5-BAC43D47AEE4}" type="presParOf" srcId="{997C6E77-430C-4981-BD26-8D42F326F4F0}" destId="{2575C4C7-39FC-4A9C-BD14-5F00986A723C}" srcOrd="1" destOrd="0" presId="urn:microsoft.com/office/officeart/2008/layout/LinedList"/>
    <dgm:cxn modelId="{46A1288B-8DFE-4EE8-A723-2214B542E622}" type="presParOf" srcId="{7A76345E-13A6-4736-A8D4-A5D2DFE13EB5}" destId="{CC3788CA-4C34-475E-A1F1-2AF60DB0B8C1}" srcOrd="8" destOrd="0" presId="urn:microsoft.com/office/officeart/2008/layout/LinedList"/>
    <dgm:cxn modelId="{A2EA8559-85C8-4D31-8342-79B3C2D1F08D}" type="presParOf" srcId="{7A76345E-13A6-4736-A8D4-A5D2DFE13EB5}" destId="{A4EA4268-EB0E-4AD8-95CD-F194D9BFAE90}" srcOrd="9" destOrd="0" presId="urn:microsoft.com/office/officeart/2008/layout/LinedList"/>
    <dgm:cxn modelId="{2B283EC5-D5F7-4D85-9144-C397E1EBFA68}" type="presParOf" srcId="{A4EA4268-EB0E-4AD8-95CD-F194D9BFAE90}" destId="{77168832-DFFE-49AD-A1D1-18D0EF99414F}" srcOrd="0" destOrd="0" presId="urn:microsoft.com/office/officeart/2008/layout/LinedList"/>
    <dgm:cxn modelId="{A7146137-7759-44AD-8527-A7B7381CD60E}" type="presParOf" srcId="{A4EA4268-EB0E-4AD8-95CD-F194D9BFAE90}" destId="{576D0DD2-1AE4-44DA-B264-496B67F23D4F}" srcOrd="1" destOrd="0" presId="urn:microsoft.com/office/officeart/2008/layout/LinedList"/>
    <dgm:cxn modelId="{4507745D-572D-4C1F-A873-B8B5B8C22752}" type="presParOf" srcId="{7A76345E-13A6-4736-A8D4-A5D2DFE13EB5}" destId="{2CD32BDB-E47E-48A5-BFEA-8F68DB757B7C}" srcOrd="10" destOrd="0" presId="urn:microsoft.com/office/officeart/2008/layout/LinedList"/>
    <dgm:cxn modelId="{A5454954-55D5-4038-90C2-E6325647805A}" type="presParOf" srcId="{7A76345E-13A6-4736-A8D4-A5D2DFE13EB5}" destId="{1A1E758A-7566-4690-BF69-64FC88E39819}" srcOrd="11" destOrd="0" presId="urn:microsoft.com/office/officeart/2008/layout/LinedList"/>
    <dgm:cxn modelId="{71DD6DAC-73AE-4C14-ACEC-237907EB878A}" type="presParOf" srcId="{1A1E758A-7566-4690-BF69-64FC88E39819}" destId="{63F0FB07-509B-4276-88A5-36B714994BA1}" srcOrd="0" destOrd="0" presId="urn:microsoft.com/office/officeart/2008/layout/LinedList"/>
    <dgm:cxn modelId="{0995F429-2F75-4336-A0B0-BE79E5FEF332}" type="presParOf" srcId="{1A1E758A-7566-4690-BF69-64FC88E39819}" destId="{C5585C60-08F4-475C-9FD7-FE64EDB2D0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7918E-CC2C-4E9E-B81F-794111E6D973}">
      <dsp:nvSpPr>
        <dsp:cNvPr id="0" name=""/>
        <dsp:cNvSpPr/>
      </dsp:nvSpPr>
      <dsp:spPr>
        <a:xfrm>
          <a:off x="0" y="600536"/>
          <a:ext cx="626364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 new diversion or delivery facilities are required in Pueblo County</a:t>
          </a:r>
        </a:p>
      </dsp:txBody>
      <dsp:txXfrm>
        <a:off x="46606" y="647142"/>
        <a:ext cx="6170428" cy="861507"/>
      </dsp:txXfrm>
    </dsp:sp>
    <dsp:sp modelId="{95087955-C3E6-4494-9D00-C700BFF4BA77}">
      <dsp:nvSpPr>
        <dsp:cNvPr id="0" name=""/>
        <dsp:cNvSpPr/>
      </dsp:nvSpPr>
      <dsp:spPr>
        <a:xfrm>
          <a:off x="0" y="1624376"/>
          <a:ext cx="6263640" cy="954719"/>
        </a:xfrm>
        <a:prstGeom prst="roundRect">
          <a:avLst/>
        </a:prstGeom>
        <a:solidFill>
          <a:schemeClr val="accent5">
            <a:hueOff val="138169"/>
            <a:satOff val="13165"/>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Store excess capacity account in Pueblo Reservoir</a:t>
          </a:r>
        </a:p>
      </dsp:txBody>
      <dsp:txXfrm>
        <a:off x="46606" y="1670982"/>
        <a:ext cx="6170428" cy="861507"/>
      </dsp:txXfrm>
    </dsp:sp>
    <dsp:sp modelId="{168AFB2E-FD3B-4F69-A12B-3E63A2E74508}">
      <dsp:nvSpPr>
        <dsp:cNvPr id="0" name=""/>
        <dsp:cNvSpPr/>
      </dsp:nvSpPr>
      <dsp:spPr>
        <a:xfrm>
          <a:off x="0" y="2648216"/>
          <a:ext cx="6263640" cy="954719"/>
        </a:xfrm>
        <a:prstGeom prst="roundRect">
          <a:avLst/>
        </a:prstGeom>
        <a:solidFill>
          <a:schemeClr val="accent5">
            <a:hueOff val="276338"/>
            <a:satOff val="26330"/>
            <a:lumOff val="-1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Raw water conveyed through SDS infrastructure</a:t>
          </a:r>
        </a:p>
      </dsp:txBody>
      <dsp:txXfrm>
        <a:off x="46606" y="2694822"/>
        <a:ext cx="6170428" cy="861507"/>
      </dsp:txXfrm>
    </dsp:sp>
    <dsp:sp modelId="{0CFB2AE9-FC27-497A-816A-36D83B729B15}">
      <dsp:nvSpPr>
        <dsp:cNvPr id="0" name=""/>
        <dsp:cNvSpPr/>
      </dsp:nvSpPr>
      <dsp:spPr>
        <a:xfrm>
          <a:off x="0" y="3672056"/>
          <a:ext cx="6263640" cy="1232094"/>
        </a:xfrm>
        <a:prstGeom prst="roundRect">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Contract with CS-U has been approved by City of Colorado Springs City Council March 28, 2023</a:t>
          </a:r>
        </a:p>
      </dsp:txBody>
      <dsp:txXfrm>
        <a:off x="60146" y="3732202"/>
        <a:ext cx="6143348" cy="1111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DDC18-087F-4E0D-AB75-5E0ACB48D0BA}">
      <dsp:nvSpPr>
        <dsp:cNvPr id="0" name=""/>
        <dsp:cNvSpPr/>
      </dsp:nvSpPr>
      <dsp:spPr>
        <a:xfrm>
          <a:off x="0" y="759"/>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43E9B-A213-4D2E-ABFF-92C55D23F303}">
      <dsp:nvSpPr>
        <dsp:cNvPr id="0" name=""/>
        <dsp:cNvSpPr/>
      </dsp:nvSpPr>
      <dsp:spPr>
        <a:xfrm>
          <a:off x="0" y="759"/>
          <a:ext cx="6285569" cy="85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NEPA Process as directed by Bureau of Reclamation resulting in Finding of No Significant Impacts October 27, 2021</a:t>
          </a:r>
        </a:p>
      </dsp:txBody>
      <dsp:txXfrm>
        <a:off x="0" y="759"/>
        <a:ext cx="6285569" cy="854854"/>
      </dsp:txXfrm>
    </dsp:sp>
    <dsp:sp modelId="{7ABF8F36-C4A7-4CF0-9238-ED3B77DC04AE}">
      <dsp:nvSpPr>
        <dsp:cNvPr id="0" name=""/>
        <dsp:cNvSpPr/>
      </dsp:nvSpPr>
      <dsp:spPr>
        <a:xfrm>
          <a:off x="0" y="855614"/>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DC845-E047-44B3-AD27-B3DE6D22C7AB}">
      <dsp:nvSpPr>
        <dsp:cNvPr id="0" name=""/>
        <dsp:cNvSpPr/>
      </dsp:nvSpPr>
      <dsp:spPr>
        <a:xfrm>
          <a:off x="0" y="855614"/>
          <a:ext cx="6291714" cy="64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US Bureau of Reclamation Long-term Excess Storage Capacity Contract Issued December 29, 2021</a:t>
          </a:r>
        </a:p>
      </dsp:txBody>
      <dsp:txXfrm>
        <a:off x="0" y="855614"/>
        <a:ext cx="6291714" cy="644386"/>
      </dsp:txXfrm>
    </dsp:sp>
    <dsp:sp modelId="{DAF81482-EBFE-473F-95C3-FCED0237EEE9}">
      <dsp:nvSpPr>
        <dsp:cNvPr id="0" name=""/>
        <dsp:cNvSpPr/>
      </dsp:nvSpPr>
      <dsp:spPr>
        <a:xfrm>
          <a:off x="0" y="1500000"/>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B7EAB-3C14-46E8-8282-40B69D7A14F2}">
      <dsp:nvSpPr>
        <dsp:cNvPr id="0" name=""/>
        <dsp:cNvSpPr/>
      </dsp:nvSpPr>
      <dsp:spPr>
        <a:xfrm>
          <a:off x="0" y="1500000"/>
          <a:ext cx="6279431" cy="157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Water Court change cases include:</a:t>
          </a:r>
        </a:p>
        <a:p>
          <a:pPr marL="0" lvl="0" indent="0" algn="l" defTabSz="844550">
            <a:lnSpc>
              <a:spcPct val="90000"/>
            </a:lnSpc>
            <a:spcBef>
              <a:spcPct val="0"/>
            </a:spcBef>
            <a:spcAft>
              <a:spcPct val="35000"/>
            </a:spcAft>
            <a:buNone/>
          </a:pPr>
          <a:r>
            <a:rPr lang="en-US" sz="1900" kern="1200" dirty="0"/>
            <a:t>FMIC Augmentation to Municipal use, </a:t>
          </a:r>
        </a:p>
        <a:p>
          <a:pPr marL="0" lvl="0" indent="0" algn="l" defTabSz="844550">
            <a:lnSpc>
              <a:spcPct val="90000"/>
            </a:lnSpc>
            <a:spcBef>
              <a:spcPct val="0"/>
            </a:spcBef>
            <a:spcAft>
              <a:spcPct val="35000"/>
            </a:spcAft>
            <a:buNone/>
          </a:pPr>
          <a:r>
            <a:rPr lang="en-US" sz="1900" kern="1200" dirty="0"/>
            <a:t>Excelsior Augmentation to Municipal use, </a:t>
          </a:r>
        </a:p>
        <a:p>
          <a:pPr marL="0" lvl="0" indent="0" algn="l" defTabSz="844550">
            <a:lnSpc>
              <a:spcPct val="90000"/>
            </a:lnSpc>
            <a:spcBef>
              <a:spcPct val="0"/>
            </a:spcBef>
            <a:spcAft>
              <a:spcPct val="35000"/>
            </a:spcAft>
            <a:buNone/>
          </a:pPr>
          <a:r>
            <a:rPr lang="en-US" sz="1900" kern="1200" dirty="0"/>
            <a:t>AVIC  and Bale Agricultural to Municipal use  </a:t>
          </a:r>
        </a:p>
      </dsp:txBody>
      <dsp:txXfrm>
        <a:off x="0" y="1500000"/>
        <a:ext cx="6279431" cy="1570021"/>
      </dsp:txXfrm>
    </dsp:sp>
    <dsp:sp modelId="{05DCC100-DAFA-42D1-AEF0-28600B1F48A6}">
      <dsp:nvSpPr>
        <dsp:cNvPr id="0" name=""/>
        <dsp:cNvSpPr/>
      </dsp:nvSpPr>
      <dsp:spPr>
        <a:xfrm>
          <a:off x="0" y="3070021"/>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7AC1-5758-444F-9562-AAD986F620AE}">
      <dsp:nvSpPr>
        <dsp:cNvPr id="0" name=""/>
        <dsp:cNvSpPr/>
      </dsp:nvSpPr>
      <dsp:spPr>
        <a:xfrm>
          <a:off x="0" y="3062273"/>
          <a:ext cx="6273905" cy="802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Colorado Springs Utilities Contract to utilize the SDS Convey, Treat, and Deliver  Approved By City Council March 28, 2023</a:t>
          </a:r>
        </a:p>
      </dsp:txBody>
      <dsp:txXfrm>
        <a:off x="0" y="3062273"/>
        <a:ext cx="6273905" cy="802205"/>
      </dsp:txXfrm>
    </dsp:sp>
    <dsp:sp modelId="{CC3788CA-4C34-475E-A1F1-2AF60DB0B8C1}">
      <dsp:nvSpPr>
        <dsp:cNvPr id="0" name=""/>
        <dsp:cNvSpPr/>
      </dsp:nvSpPr>
      <dsp:spPr>
        <a:xfrm>
          <a:off x="0" y="3872227"/>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68832-DFFE-49AD-A1D1-18D0EF99414F}">
      <dsp:nvSpPr>
        <dsp:cNvPr id="0" name=""/>
        <dsp:cNvSpPr/>
      </dsp:nvSpPr>
      <dsp:spPr>
        <a:xfrm>
          <a:off x="0" y="3872227"/>
          <a:ext cx="6279441" cy="141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State and Division Engineer’s Office.  Oversite of all operations. </a:t>
          </a:r>
        </a:p>
        <a:p>
          <a:pPr marL="0" lvl="0" indent="0" algn="l" defTabSz="844550">
            <a:lnSpc>
              <a:spcPct val="90000"/>
            </a:lnSpc>
            <a:spcBef>
              <a:spcPct val="0"/>
            </a:spcBef>
            <a:spcAft>
              <a:spcPct val="35000"/>
            </a:spcAft>
            <a:buNone/>
          </a:pPr>
          <a:r>
            <a:rPr lang="en-US" sz="1900" kern="1200" dirty="0"/>
            <a:t>Separate 1041 application for SSRC Operations submitted to Pueblo County July 22, 2022.  In Progress.</a:t>
          </a:r>
        </a:p>
      </dsp:txBody>
      <dsp:txXfrm>
        <a:off x="0" y="3872227"/>
        <a:ext cx="6279441" cy="1411223"/>
      </dsp:txXfrm>
    </dsp:sp>
    <dsp:sp modelId="{2CD32BDB-E47E-48A5-BFEA-8F68DB757B7C}">
      <dsp:nvSpPr>
        <dsp:cNvPr id="0" name=""/>
        <dsp:cNvSpPr/>
      </dsp:nvSpPr>
      <dsp:spPr>
        <a:xfrm>
          <a:off x="0" y="5283451"/>
          <a:ext cx="629171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0FB07-509B-4276-88A5-36B714994BA1}">
      <dsp:nvSpPr>
        <dsp:cNvPr id="0" name=""/>
        <dsp:cNvSpPr/>
      </dsp:nvSpPr>
      <dsp:spPr>
        <a:xfrm>
          <a:off x="0" y="5283451"/>
          <a:ext cx="6291714" cy="746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5283451"/>
        <a:ext cx="6291714" cy="7464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53406-98EE-2344-986A-227337F451D0}" type="datetimeFigureOut">
              <a:rPr lang="en-US" smtClean="0"/>
              <a:t>4/13/23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42825-5E66-4C49-8A25-9E7A4012FC8F}" type="slidenum">
              <a:rPr lang="en-US" smtClean="0"/>
              <a:t>‹#›</a:t>
            </a:fld>
            <a:endParaRPr lang="en-US"/>
          </a:p>
        </p:txBody>
      </p:sp>
    </p:spTree>
    <p:extLst>
      <p:ext uri="{BB962C8B-B14F-4D97-AF65-F5344CB8AC3E}">
        <p14:creationId xmlns:p14="http://schemas.microsoft.com/office/powerpoint/2010/main" val="2171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29F1-5E7C-29C5-07CE-CB83BF6DFF0B}"/>
              </a:ext>
            </a:extLst>
          </p:cNvPr>
          <p:cNvSpPr>
            <a:spLocks noGrp="1"/>
          </p:cNvSpPr>
          <p:nvPr>
            <p:ph type="ctrTitle"/>
          </p:nvPr>
        </p:nvSpPr>
        <p:spPr>
          <a:xfrm>
            <a:off x="4260030" y="2688776"/>
            <a:ext cx="7201348" cy="1886827"/>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D2661B9-1B94-D081-0772-26419DAEE9EE}"/>
              </a:ext>
            </a:extLst>
          </p:cNvPr>
          <p:cNvSpPr>
            <a:spLocks noGrp="1"/>
          </p:cNvSpPr>
          <p:nvPr>
            <p:ph type="subTitle" idx="1"/>
          </p:nvPr>
        </p:nvSpPr>
        <p:spPr>
          <a:xfrm>
            <a:off x="4260030" y="4667679"/>
            <a:ext cx="7201348" cy="95793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4E6DCC-ACB9-5EF2-3669-F6FCFD93C13D}"/>
              </a:ext>
            </a:extLst>
          </p:cNvPr>
          <p:cNvSpPr>
            <a:spLocks noGrp="1"/>
          </p:cNvSpPr>
          <p:nvPr>
            <p:ph type="dt" sz="half" idx="10"/>
          </p:nvPr>
        </p:nvSpPr>
        <p:spPr/>
        <p:txBody>
          <a:bodyPr/>
          <a:lstStyle/>
          <a:p>
            <a:fld id="{A1324CDF-4E0E-664E-832E-4DE461264B83}" type="datetime1">
              <a:rPr lang="en-US" smtClean="0"/>
              <a:t>4/13/23</a:t>
            </a:fld>
            <a:endParaRPr lang="en-US"/>
          </a:p>
        </p:txBody>
      </p:sp>
      <p:pic>
        <p:nvPicPr>
          <p:cNvPr id="10" name="Picture 9" descr="A road with trees and grass on the side&#10;&#10;Description automatically generated with low confidence">
            <a:extLst>
              <a:ext uri="{FF2B5EF4-FFF2-40B4-BE49-F238E27FC236}">
                <a16:creationId xmlns:a16="http://schemas.microsoft.com/office/drawing/2014/main" id="{6D0A06AA-34A6-AECA-AD7A-6128C6CDB1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786692" cy="6858000"/>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82A2B58B-01BE-364E-6463-3C1BE8847AF3}"/>
              </a:ext>
            </a:extLst>
          </p:cNvPr>
          <p:cNvPicPr>
            <a:picLocks noChangeAspect="1"/>
          </p:cNvPicPr>
          <p:nvPr userDrawn="1"/>
        </p:nvPicPr>
        <p:blipFill>
          <a:blip r:embed="rId3"/>
          <a:stretch>
            <a:fillRect/>
          </a:stretch>
        </p:blipFill>
        <p:spPr>
          <a:xfrm>
            <a:off x="4260030" y="1455423"/>
            <a:ext cx="4660900" cy="920750"/>
          </a:xfrm>
          <a:prstGeom prst="rect">
            <a:avLst/>
          </a:prstGeom>
        </p:spPr>
      </p:pic>
      <p:sp>
        <p:nvSpPr>
          <p:cNvPr id="14" name="Rectangle 13">
            <a:extLst>
              <a:ext uri="{FF2B5EF4-FFF2-40B4-BE49-F238E27FC236}">
                <a16:creationId xmlns:a16="http://schemas.microsoft.com/office/drawing/2014/main" id="{F3F3A1D3-8726-45D5-9517-BD9335E52C8C}"/>
              </a:ext>
            </a:extLst>
          </p:cNvPr>
          <p:cNvSpPr/>
          <p:nvPr userDrawn="1"/>
        </p:nvSpPr>
        <p:spPr>
          <a:xfrm>
            <a:off x="5400339" y="6110344"/>
            <a:ext cx="1495313" cy="74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6AF4B3-A356-6D10-4386-8934705AC260}"/>
              </a:ext>
            </a:extLst>
          </p:cNvPr>
          <p:cNvSpPr/>
          <p:nvPr userDrawn="1"/>
        </p:nvSpPr>
        <p:spPr>
          <a:xfrm>
            <a:off x="3581400" y="1"/>
            <a:ext cx="205292" cy="3429000"/>
          </a:xfrm>
          <a:prstGeom prst="rect">
            <a:avLst/>
          </a:prstGeom>
          <a:solidFill>
            <a:srgbClr val="6DB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72F3DF-9F6A-4C10-3E6E-BB9FD4339F13}"/>
              </a:ext>
            </a:extLst>
          </p:cNvPr>
          <p:cNvSpPr/>
          <p:nvPr userDrawn="1"/>
        </p:nvSpPr>
        <p:spPr>
          <a:xfrm>
            <a:off x="3581400" y="3428999"/>
            <a:ext cx="205292" cy="3429000"/>
          </a:xfrm>
          <a:prstGeom prst="rect">
            <a:avLst/>
          </a:prstGeom>
          <a:solidFill>
            <a:srgbClr val="268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01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EEDC-248F-DDF3-7664-B435DF312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DBD343-0401-EF80-311A-C25A42C31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49AF-1FD3-B365-440E-897D9C619504}"/>
              </a:ext>
            </a:extLst>
          </p:cNvPr>
          <p:cNvSpPr>
            <a:spLocks noGrp="1"/>
          </p:cNvSpPr>
          <p:nvPr>
            <p:ph type="dt" sz="half" idx="10"/>
          </p:nvPr>
        </p:nvSpPr>
        <p:spPr/>
        <p:txBody>
          <a:bodyPr/>
          <a:lstStyle/>
          <a:p>
            <a:fld id="{27B5DC7C-E541-9F49-ADEA-72EE68ED0F33}" type="datetime1">
              <a:rPr lang="en-US" smtClean="0"/>
              <a:t>4/13/23</a:t>
            </a:fld>
            <a:endParaRPr lang="en-US"/>
          </a:p>
        </p:txBody>
      </p:sp>
      <p:sp>
        <p:nvSpPr>
          <p:cNvPr id="5" name="Footer Placeholder 4">
            <a:extLst>
              <a:ext uri="{FF2B5EF4-FFF2-40B4-BE49-F238E27FC236}">
                <a16:creationId xmlns:a16="http://schemas.microsoft.com/office/drawing/2014/main" id="{674DF3AA-FE38-8AF3-7E95-95AA82285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8623EB-DAEC-171B-2BA0-6DEE906A4F8F}"/>
              </a:ext>
            </a:extLst>
          </p:cNvPr>
          <p:cNvSpPr>
            <a:spLocks noGrp="1"/>
          </p:cNvSpPr>
          <p:nvPr>
            <p:ph type="sldNum" sz="quarter" idx="12"/>
          </p:nvPr>
        </p:nvSpPr>
        <p:spPr/>
        <p:txBody>
          <a:bodyPr/>
          <a:lstStyle/>
          <a:p>
            <a:fld id="{A5711197-C0F6-D04C-918C-175597FA7BB7}" type="slidenum">
              <a:rPr lang="en-US" smtClean="0"/>
              <a:t>‹#›</a:t>
            </a:fld>
            <a:endParaRPr lang="en-US"/>
          </a:p>
        </p:txBody>
      </p:sp>
    </p:spTree>
    <p:extLst>
      <p:ext uri="{BB962C8B-B14F-4D97-AF65-F5344CB8AC3E}">
        <p14:creationId xmlns:p14="http://schemas.microsoft.com/office/powerpoint/2010/main" val="32740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A22D-F8A3-D848-FB35-F36C893B8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D4571-CC18-B048-9726-4258FFEAD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F311A-85BB-4A1E-2BB6-9BD852DE92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E8978-2B9B-41E0-6F96-9964AEA9AE81}"/>
              </a:ext>
            </a:extLst>
          </p:cNvPr>
          <p:cNvSpPr>
            <a:spLocks noGrp="1"/>
          </p:cNvSpPr>
          <p:nvPr>
            <p:ph type="dt" sz="half" idx="10"/>
          </p:nvPr>
        </p:nvSpPr>
        <p:spPr/>
        <p:txBody>
          <a:bodyPr/>
          <a:lstStyle/>
          <a:p>
            <a:fld id="{D2E3C824-AF99-854A-99A1-459EE75E8752}" type="datetime1">
              <a:rPr lang="en-US" smtClean="0"/>
              <a:t>4/13/23</a:t>
            </a:fld>
            <a:endParaRPr lang="en-US"/>
          </a:p>
        </p:txBody>
      </p:sp>
      <p:sp>
        <p:nvSpPr>
          <p:cNvPr id="7" name="Slide Number Placeholder 6">
            <a:extLst>
              <a:ext uri="{FF2B5EF4-FFF2-40B4-BE49-F238E27FC236}">
                <a16:creationId xmlns:a16="http://schemas.microsoft.com/office/drawing/2014/main" id="{C3A052F5-2985-5ED5-A45E-B45A18EAD6B1}"/>
              </a:ext>
            </a:extLst>
          </p:cNvPr>
          <p:cNvSpPr>
            <a:spLocks noGrp="1"/>
          </p:cNvSpPr>
          <p:nvPr>
            <p:ph type="sldNum" sz="quarter" idx="12"/>
          </p:nvPr>
        </p:nvSpPr>
        <p:spPr/>
        <p:txBody>
          <a:bodyPr/>
          <a:lstStyle/>
          <a:p>
            <a:fld id="{A5711197-C0F6-D04C-918C-175597FA7BB7}" type="slidenum">
              <a:rPr lang="en-US" smtClean="0"/>
              <a:t>‹#›</a:t>
            </a:fld>
            <a:endParaRPr lang="en-US"/>
          </a:p>
        </p:txBody>
      </p:sp>
    </p:spTree>
    <p:extLst>
      <p:ext uri="{BB962C8B-B14F-4D97-AF65-F5344CB8AC3E}">
        <p14:creationId xmlns:p14="http://schemas.microsoft.com/office/powerpoint/2010/main" val="20301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1B14-29DC-B60C-4976-98ED29337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0AA2F5-F104-6ABD-3512-E3658B22D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3216F-A699-58BC-AE96-2A2FEC003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93314-220B-EB17-72B0-9625E286E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09DF7-4F9A-36B4-63BA-BC6E0F7A4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87FEC-B370-B843-503C-CE7C0182AC59}"/>
              </a:ext>
            </a:extLst>
          </p:cNvPr>
          <p:cNvSpPr>
            <a:spLocks noGrp="1"/>
          </p:cNvSpPr>
          <p:nvPr>
            <p:ph type="dt" sz="half" idx="10"/>
          </p:nvPr>
        </p:nvSpPr>
        <p:spPr/>
        <p:txBody>
          <a:bodyPr/>
          <a:lstStyle/>
          <a:p>
            <a:fld id="{B2DDC41F-86A4-104F-86BD-E974350927EA}" type="datetime1">
              <a:rPr lang="en-US" smtClean="0"/>
              <a:t>4/13/23</a:t>
            </a:fld>
            <a:endParaRPr lang="en-US"/>
          </a:p>
        </p:txBody>
      </p:sp>
      <p:sp>
        <p:nvSpPr>
          <p:cNvPr id="9" name="Slide Number Placeholder 8">
            <a:extLst>
              <a:ext uri="{FF2B5EF4-FFF2-40B4-BE49-F238E27FC236}">
                <a16:creationId xmlns:a16="http://schemas.microsoft.com/office/drawing/2014/main" id="{AD0CFF06-5325-02FD-AB77-FD7FAF8963D3}"/>
              </a:ext>
            </a:extLst>
          </p:cNvPr>
          <p:cNvSpPr>
            <a:spLocks noGrp="1"/>
          </p:cNvSpPr>
          <p:nvPr>
            <p:ph type="sldNum" sz="quarter" idx="12"/>
          </p:nvPr>
        </p:nvSpPr>
        <p:spPr/>
        <p:txBody>
          <a:bodyPr/>
          <a:lstStyle/>
          <a:p>
            <a:fld id="{A5711197-C0F6-D04C-918C-175597FA7BB7}" type="slidenum">
              <a:rPr lang="en-US" smtClean="0"/>
              <a:t>‹#›</a:t>
            </a:fld>
            <a:endParaRPr lang="en-US"/>
          </a:p>
        </p:txBody>
      </p:sp>
    </p:spTree>
    <p:extLst>
      <p:ext uri="{BB962C8B-B14F-4D97-AF65-F5344CB8AC3E}">
        <p14:creationId xmlns:p14="http://schemas.microsoft.com/office/powerpoint/2010/main" val="15264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8685-A8A5-89F7-87D9-FE2F682C7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953D9-0810-0E47-ADF1-CB9278A5907A}"/>
              </a:ext>
            </a:extLst>
          </p:cNvPr>
          <p:cNvSpPr>
            <a:spLocks noGrp="1"/>
          </p:cNvSpPr>
          <p:nvPr>
            <p:ph type="dt" sz="half" idx="10"/>
          </p:nvPr>
        </p:nvSpPr>
        <p:spPr/>
        <p:txBody>
          <a:bodyPr/>
          <a:lstStyle/>
          <a:p>
            <a:fld id="{D02E88D2-A705-284D-9857-46151D44701A}" type="datetime1">
              <a:rPr lang="en-US" smtClean="0"/>
              <a:t>4/13/23</a:t>
            </a:fld>
            <a:endParaRPr lang="en-US"/>
          </a:p>
        </p:txBody>
      </p:sp>
      <p:sp>
        <p:nvSpPr>
          <p:cNvPr id="5" name="Slide Number Placeholder 4">
            <a:extLst>
              <a:ext uri="{FF2B5EF4-FFF2-40B4-BE49-F238E27FC236}">
                <a16:creationId xmlns:a16="http://schemas.microsoft.com/office/drawing/2014/main" id="{319CE91A-E5DC-8100-9410-AEF3F34FCF66}"/>
              </a:ext>
            </a:extLst>
          </p:cNvPr>
          <p:cNvSpPr>
            <a:spLocks noGrp="1"/>
          </p:cNvSpPr>
          <p:nvPr>
            <p:ph type="sldNum" sz="quarter" idx="12"/>
          </p:nvPr>
        </p:nvSpPr>
        <p:spPr/>
        <p:txBody>
          <a:bodyPr/>
          <a:lstStyle/>
          <a:p>
            <a:fld id="{A5711197-C0F6-D04C-918C-175597FA7BB7}" type="slidenum">
              <a:rPr lang="en-US" smtClean="0"/>
              <a:t>‹#›</a:t>
            </a:fld>
            <a:endParaRPr lang="en-US"/>
          </a:p>
        </p:txBody>
      </p:sp>
    </p:spTree>
    <p:extLst>
      <p:ext uri="{BB962C8B-B14F-4D97-AF65-F5344CB8AC3E}">
        <p14:creationId xmlns:p14="http://schemas.microsoft.com/office/powerpoint/2010/main" val="184113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88C05-1B30-D092-EB56-6A72CA8EE392}"/>
              </a:ext>
            </a:extLst>
          </p:cNvPr>
          <p:cNvSpPr>
            <a:spLocks noGrp="1"/>
          </p:cNvSpPr>
          <p:nvPr>
            <p:ph type="dt" sz="half" idx="10"/>
          </p:nvPr>
        </p:nvSpPr>
        <p:spPr/>
        <p:txBody>
          <a:bodyPr/>
          <a:lstStyle/>
          <a:p>
            <a:fld id="{A204E860-77F9-3B4B-80AF-A8452E0C5288}" type="datetime1">
              <a:rPr lang="en-US" smtClean="0"/>
              <a:t>4/13/23</a:t>
            </a:fld>
            <a:endParaRPr lang="en-US"/>
          </a:p>
        </p:txBody>
      </p:sp>
      <p:sp>
        <p:nvSpPr>
          <p:cNvPr id="4" name="Slide Number Placeholder 3">
            <a:extLst>
              <a:ext uri="{FF2B5EF4-FFF2-40B4-BE49-F238E27FC236}">
                <a16:creationId xmlns:a16="http://schemas.microsoft.com/office/drawing/2014/main" id="{E152CA4D-FD59-F2D6-2C86-E77C71B1408D}"/>
              </a:ext>
            </a:extLst>
          </p:cNvPr>
          <p:cNvSpPr>
            <a:spLocks noGrp="1"/>
          </p:cNvSpPr>
          <p:nvPr>
            <p:ph type="sldNum" sz="quarter" idx="12"/>
          </p:nvPr>
        </p:nvSpPr>
        <p:spPr/>
        <p:txBody>
          <a:bodyPr/>
          <a:lstStyle/>
          <a:p>
            <a:fld id="{A5711197-C0F6-D04C-918C-175597FA7BB7}" type="slidenum">
              <a:rPr lang="en-US" smtClean="0"/>
              <a:t>‹#›</a:t>
            </a:fld>
            <a:endParaRPr lang="en-US"/>
          </a:p>
        </p:txBody>
      </p:sp>
    </p:spTree>
    <p:extLst>
      <p:ext uri="{BB962C8B-B14F-4D97-AF65-F5344CB8AC3E}">
        <p14:creationId xmlns:p14="http://schemas.microsoft.com/office/powerpoint/2010/main" val="390918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A7160C-4C1E-2D1A-2E28-5DB87D6CC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2BFFE-C362-888A-00A9-632E26C5C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5843D-BF30-0171-8388-08DCA8E74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80491-5C16-5248-A7D5-72622CA781CD}" type="datetime1">
              <a:rPr lang="en-US" smtClean="0"/>
              <a:t>4/13/23</a:t>
            </a:fld>
            <a:endParaRPr lang="en-US"/>
          </a:p>
        </p:txBody>
      </p:sp>
      <p:sp>
        <p:nvSpPr>
          <p:cNvPr id="6" name="Slide Number Placeholder 5">
            <a:extLst>
              <a:ext uri="{FF2B5EF4-FFF2-40B4-BE49-F238E27FC236}">
                <a16:creationId xmlns:a16="http://schemas.microsoft.com/office/drawing/2014/main" id="{506FF40C-4D09-4C31-C8F0-C7C1804A4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11197-C0F6-D04C-918C-175597FA7BB7}" type="slidenum">
              <a:rPr lang="en-US" smtClean="0"/>
              <a:t>‹#›</a:t>
            </a:fld>
            <a:endParaRPr lang="en-US"/>
          </a:p>
        </p:txBody>
      </p:sp>
      <p:pic>
        <p:nvPicPr>
          <p:cNvPr id="10" name="Picture 9" descr="A picture containing logo&#10;&#10;Description automatically generated">
            <a:extLst>
              <a:ext uri="{FF2B5EF4-FFF2-40B4-BE49-F238E27FC236}">
                <a16:creationId xmlns:a16="http://schemas.microsoft.com/office/drawing/2014/main" id="{D5BE3E77-7A6E-0506-7C3E-3B64B6263669}"/>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t="14710" b="15675"/>
          <a:stretch/>
        </p:blipFill>
        <p:spPr>
          <a:xfrm>
            <a:off x="5635812" y="6218554"/>
            <a:ext cx="920376" cy="640716"/>
          </a:xfrm>
          <a:prstGeom prst="rect">
            <a:avLst/>
          </a:prstGeom>
        </p:spPr>
      </p:pic>
    </p:spTree>
    <p:extLst>
      <p:ext uri="{BB962C8B-B14F-4D97-AF65-F5344CB8AC3E}">
        <p14:creationId xmlns:p14="http://schemas.microsoft.com/office/powerpoint/2010/main" val="1440875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982B-E940-3AD2-2AF0-85EC2C2EAD7A}"/>
              </a:ext>
            </a:extLst>
          </p:cNvPr>
          <p:cNvSpPr>
            <a:spLocks noGrp="1"/>
          </p:cNvSpPr>
          <p:nvPr>
            <p:ph type="ctrTitle"/>
          </p:nvPr>
        </p:nvSpPr>
        <p:spPr/>
        <p:txBody>
          <a:bodyPr>
            <a:normAutofit/>
          </a:bodyPr>
          <a:lstStyle/>
          <a:p>
            <a:r>
              <a:rPr lang="en-US" dirty="0"/>
              <a:t>Monument Town Council Workshop</a:t>
            </a:r>
          </a:p>
        </p:txBody>
      </p:sp>
      <p:sp>
        <p:nvSpPr>
          <p:cNvPr id="3" name="Subtitle 2">
            <a:extLst>
              <a:ext uri="{FF2B5EF4-FFF2-40B4-BE49-F238E27FC236}">
                <a16:creationId xmlns:a16="http://schemas.microsoft.com/office/drawing/2014/main" id="{D4148E30-4970-4B80-E188-A6B9AB30C8CF}"/>
              </a:ext>
            </a:extLst>
          </p:cNvPr>
          <p:cNvSpPr>
            <a:spLocks noGrp="1"/>
          </p:cNvSpPr>
          <p:nvPr>
            <p:ph type="subTitle" idx="1"/>
          </p:nvPr>
        </p:nvSpPr>
        <p:spPr/>
        <p:txBody>
          <a:bodyPr/>
          <a:lstStyle/>
          <a:p>
            <a:r>
              <a:rPr lang="en-US" dirty="0"/>
              <a:t>April 3, 2023</a:t>
            </a:r>
          </a:p>
        </p:txBody>
      </p:sp>
    </p:spTree>
    <p:extLst>
      <p:ext uri="{BB962C8B-B14F-4D97-AF65-F5344CB8AC3E}">
        <p14:creationId xmlns:p14="http://schemas.microsoft.com/office/powerpoint/2010/main" val="372413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233E77-5BC9-4A12-B1F3-DAFA494BADA6}"/>
              </a:ext>
            </a:extLst>
          </p:cNvPr>
          <p:cNvPicPr>
            <a:picLocks noChangeAspect="1"/>
          </p:cNvPicPr>
          <p:nvPr/>
        </p:nvPicPr>
        <p:blipFill rotWithShape="1">
          <a:blip r:embed="rId2"/>
          <a:srcRect l="2366" t="3226" r="2" b="2"/>
          <a:stretch/>
        </p:blipFill>
        <p:spPr>
          <a:xfrm>
            <a:off x="20" y="10"/>
            <a:ext cx="12191980" cy="6857990"/>
          </a:xfrm>
          <a:prstGeom prst="rect">
            <a:avLst/>
          </a:prstGeom>
        </p:spPr>
      </p:pic>
      <p:sp>
        <p:nvSpPr>
          <p:cNvPr id="8"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7818374" y="365487"/>
            <a:ext cx="4062643" cy="1043409"/>
          </a:xfrm>
        </p:spPr>
        <p:txBody>
          <a:bodyPr vert="horz" lIns="91440" tIns="45720" rIns="91440" bIns="45720" rtlCol="0" anchor="ctr">
            <a:normAutofit/>
          </a:bodyPr>
          <a:lstStyle/>
          <a:p>
            <a:r>
              <a:rPr lang="en-US" sz="3300" dirty="0"/>
              <a:t>Pueblo Reservoir – No Impact</a:t>
            </a:r>
          </a:p>
        </p:txBody>
      </p:sp>
      <p:sp>
        <p:nvSpPr>
          <p:cNvPr id="5" name="TextBox 4">
            <a:extLst>
              <a:ext uri="{FF2B5EF4-FFF2-40B4-BE49-F238E27FC236}">
                <a16:creationId xmlns:a16="http://schemas.microsoft.com/office/drawing/2014/main" id="{369EC187-CE68-43A6-90AD-099D4A130314}"/>
              </a:ext>
            </a:extLst>
          </p:cNvPr>
          <p:cNvSpPr txBox="1"/>
          <p:nvPr/>
        </p:nvSpPr>
        <p:spPr>
          <a:xfrm>
            <a:off x="7566602" y="1615474"/>
            <a:ext cx="4062642" cy="3326639"/>
          </a:xfrm>
          <a:prstGeom prst="rect">
            <a:avLst/>
          </a:prstGeom>
        </p:spPr>
        <p:txBody>
          <a:bodyPr vert="horz" lIns="91440" tIns="45720" rIns="91440" bIns="45720" rtlCol="0" anchor="t">
            <a:normAutofit lnSpcReduction="10000"/>
          </a:bodyPr>
          <a:lstStyle/>
          <a:p>
            <a:pPr marL="285750" indent="-228600">
              <a:lnSpc>
                <a:spcPct val="90000"/>
              </a:lnSpc>
              <a:spcAft>
                <a:spcPts val="600"/>
              </a:spcAft>
              <a:buFont typeface="Arial" panose="020B0604020202020204" pitchFamily="34" charset="0"/>
              <a:buChar char="•"/>
            </a:pPr>
            <a:r>
              <a:rPr lang="en-US" sz="2000" dirty="0">
                <a:effectLst/>
              </a:rPr>
              <a:t>Surface area of approximately 4,646 acres</a:t>
            </a:r>
          </a:p>
          <a:p>
            <a:pPr marL="285750" indent="-228600">
              <a:lnSpc>
                <a:spcPct val="90000"/>
              </a:lnSpc>
              <a:spcAft>
                <a:spcPts val="600"/>
              </a:spcAft>
              <a:buFont typeface="Arial" panose="020B0604020202020204" pitchFamily="34" charset="0"/>
              <a:buChar char="•"/>
            </a:pPr>
            <a:r>
              <a:rPr lang="en-US" sz="2000" dirty="0"/>
              <a:t>Storing Triview’s maximum 999 AF would cause the Reservoir to rise less than 4.2 inches or 0.35%</a:t>
            </a:r>
          </a:p>
          <a:p>
            <a:pPr marL="285750" indent="-228600">
              <a:lnSpc>
                <a:spcPct val="90000"/>
              </a:lnSpc>
              <a:spcAft>
                <a:spcPts val="600"/>
              </a:spcAft>
              <a:buFont typeface="Arial" panose="020B0604020202020204" pitchFamily="34" charset="0"/>
              <a:buChar char="•"/>
            </a:pPr>
            <a:r>
              <a:rPr lang="en-US" sz="2000" dirty="0"/>
              <a:t>Temporary excess capacity storage</a:t>
            </a:r>
          </a:p>
          <a:p>
            <a:pPr marL="285750" indent="-228600">
              <a:lnSpc>
                <a:spcPct val="90000"/>
              </a:lnSpc>
              <a:spcAft>
                <a:spcPts val="600"/>
              </a:spcAft>
              <a:buFont typeface="Arial" panose="020B0604020202020204" pitchFamily="34" charset="0"/>
              <a:buChar char="•"/>
            </a:pPr>
            <a:r>
              <a:rPr lang="en-US" sz="2000" dirty="0"/>
              <a:t>No groundwater storage or impacts</a:t>
            </a:r>
          </a:p>
          <a:p>
            <a:pPr marL="285750" indent="-228600">
              <a:lnSpc>
                <a:spcPct val="90000"/>
              </a:lnSpc>
              <a:spcAft>
                <a:spcPts val="600"/>
              </a:spcAft>
              <a:buFont typeface="Arial" panose="020B0604020202020204" pitchFamily="34" charset="0"/>
              <a:buChar char="•"/>
            </a:pPr>
            <a:r>
              <a:rPr lang="en-US" sz="2000" dirty="0">
                <a:effectLst/>
              </a:rPr>
              <a:t>No noticeable impact to the reservoir water level, recreation, the swim beach or boat ram</a:t>
            </a:r>
            <a:r>
              <a:rPr lang="en-US" sz="2000" dirty="0"/>
              <a:t>ps</a:t>
            </a:r>
            <a:endParaRPr lang="en-US" sz="2000" dirty="0">
              <a:effectLst/>
            </a:endParaRPr>
          </a:p>
          <a:p>
            <a:pPr marL="285750" indent="-228600">
              <a:lnSpc>
                <a:spcPct val="90000"/>
              </a:lnSpc>
              <a:buFont typeface="Arial" panose="020B0604020202020204" pitchFamily="34" charset="0"/>
              <a:buChar char="•"/>
            </a:pPr>
            <a:endParaRPr lang="en-US" sz="1500" dirty="0">
              <a:effectLst/>
            </a:endParaRPr>
          </a:p>
          <a:p>
            <a:pPr indent="-228600">
              <a:lnSpc>
                <a:spcPct val="90000"/>
              </a:lnSpc>
              <a:buFont typeface="Arial" panose="020B0604020202020204" pitchFamily="34" charset="0"/>
              <a:buChar char="•"/>
            </a:pPr>
            <a:endParaRPr lang="en-US" sz="1500" dirty="0"/>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670665" y="6108192"/>
            <a:ext cx="548640" cy="548640"/>
          </a:xfrm>
          <a:prstGeom prst="ellipse">
            <a:avLst/>
          </a:prstGeom>
          <a:solidFill>
            <a:srgbClr val="45596F"/>
          </a:solidFill>
        </p:spPr>
        <p:txBody>
          <a:bodyPr vert="horz" lIns="91440" tIns="45720" rIns="91440" bIns="45720" rtlCol="0" anchor="ctr">
            <a:normAutofit/>
          </a:bodyPr>
          <a:lstStyle/>
          <a:p>
            <a:pPr algn="ctr">
              <a:spcAft>
                <a:spcPts val="600"/>
              </a:spcAft>
              <a:defRPr/>
            </a:pPr>
            <a:fld id="{A5711197-C0F6-D04C-918C-175597FA7BB7}" type="slidenum">
              <a:rPr lang="en-US" sz="1500">
                <a:solidFill>
                  <a:srgbClr val="FFFFFF"/>
                </a:solidFill>
                <a:latin typeface="Calibri" panose="020F0502020204030204"/>
              </a:rPr>
              <a:pPr algn="ctr">
                <a:spcAft>
                  <a:spcPts val="600"/>
                </a:spcAft>
                <a:defRPr/>
              </a:pPr>
              <a:t>10</a:t>
            </a:fld>
            <a:endParaRPr lang="en-US" sz="1500">
              <a:solidFill>
                <a:srgbClr val="FFFFFF"/>
              </a:solidFill>
              <a:latin typeface="Calibri" panose="020F0502020204030204"/>
            </a:endParaRPr>
          </a:p>
        </p:txBody>
      </p:sp>
      <p:sp>
        <p:nvSpPr>
          <p:cNvPr id="14" name="TextBox 13">
            <a:extLst>
              <a:ext uri="{FF2B5EF4-FFF2-40B4-BE49-F238E27FC236}">
                <a16:creationId xmlns:a16="http://schemas.microsoft.com/office/drawing/2014/main" id="{E2160F08-9FB1-49CC-B45A-3C985B156333}"/>
              </a:ext>
            </a:extLst>
          </p:cNvPr>
          <p:cNvSpPr txBox="1"/>
          <p:nvPr/>
        </p:nvSpPr>
        <p:spPr>
          <a:xfrm>
            <a:off x="9291637" y="4856814"/>
            <a:ext cx="3829050" cy="307777"/>
          </a:xfrm>
          <a:prstGeom prst="rect">
            <a:avLst/>
          </a:prstGeom>
          <a:noFill/>
        </p:spPr>
        <p:txBody>
          <a:bodyPr wrap="square" rtlCol="0">
            <a:spAutoFit/>
          </a:bodyPr>
          <a:lstStyle/>
          <a:p>
            <a:r>
              <a:rPr lang="en-US" sz="1400" dirty="0"/>
              <a:t>Photo credit: Pueblo Chieftain</a:t>
            </a:r>
          </a:p>
        </p:txBody>
      </p:sp>
    </p:spTree>
    <p:extLst>
      <p:ext uri="{BB962C8B-B14F-4D97-AF65-F5344CB8AC3E}">
        <p14:creationId xmlns:p14="http://schemas.microsoft.com/office/powerpoint/2010/main" val="251905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dirty="0">
                <a:solidFill>
                  <a:srgbClr val="FFFFFF"/>
                </a:solidFill>
                <a:latin typeface="+mj-lt"/>
                <a:ea typeface="+mj-ea"/>
                <a:cs typeface="+mj-cs"/>
              </a:rPr>
              <a:t>Permitting </a:t>
            </a:r>
            <a:r>
              <a:rPr lang="en-US" dirty="0">
                <a:solidFill>
                  <a:srgbClr val="FFFFFF"/>
                </a:solidFill>
              </a:rPr>
              <a:t>Change Cases Contracts</a:t>
            </a:r>
            <a:endParaRPr lang="en-US"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5711197-C0F6-D04C-918C-175597FA7BB7}" type="slidenum">
              <a:rPr lang="en-US">
                <a:solidFill>
                  <a:srgbClr val="898989"/>
                </a:solidFill>
              </a:rPr>
              <a:pPr>
                <a:spcAft>
                  <a:spcPts val="600"/>
                </a:spcAft>
              </a:pPr>
              <a:t>11</a:t>
            </a:fld>
            <a:endParaRPr lang="en-US">
              <a:solidFill>
                <a:srgbClr val="898989"/>
              </a:solidFill>
            </a:endParaRPr>
          </a:p>
        </p:txBody>
      </p:sp>
      <p:graphicFrame>
        <p:nvGraphicFramePr>
          <p:cNvPr id="7" name="TextBox 4">
            <a:extLst>
              <a:ext uri="{FF2B5EF4-FFF2-40B4-BE49-F238E27FC236}">
                <a16:creationId xmlns:a16="http://schemas.microsoft.com/office/drawing/2014/main" id="{740AEB59-D7A7-84AC-1894-D7659CBB3219}"/>
              </a:ext>
            </a:extLst>
          </p:cNvPr>
          <p:cNvGraphicFramePr/>
          <p:nvPr>
            <p:extLst>
              <p:ext uri="{D42A27DB-BD31-4B8C-83A1-F6EECF244321}">
                <p14:modId xmlns:p14="http://schemas.microsoft.com/office/powerpoint/2010/main" val="2484784009"/>
              </p:ext>
            </p:extLst>
          </p:nvPr>
        </p:nvGraphicFramePr>
        <p:xfrm>
          <a:off x="5207640" y="424543"/>
          <a:ext cx="6291714" cy="6030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58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71A4C4-0488-B17A-BAC3-B7FDCB00585C}"/>
              </a:ext>
            </a:extLst>
          </p:cNvPr>
          <p:cNvSpPr>
            <a:spLocks noGrp="1"/>
          </p:cNvSpPr>
          <p:nvPr>
            <p:ph type="dt" sz="half" idx="10"/>
          </p:nvPr>
        </p:nvSpPr>
        <p:spPr/>
        <p:txBody>
          <a:bodyPr/>
          <a:lstStyle/>
          <a:p>
            <a:fld id="{D02E88D2-A705-284D-9857-46151D44701A}" type="datetime1">
              <a:rPr lang="en-US" smtClean="0"/>
              <a:t>4/13/23</a:t>
            </a:fld>
            <a:endParaRPr lang="en-US"/>
          </a:p>
        </p:txBody>
      </p:sp>
      <p:sp>
        <p:nvSpPr>
          <p:cNvPr id="4" name="Slide Number Placeholder 3">
            <a:extLst>
              <a:ext uri="{FF2B5EF4-FFF2-40B4-BE49-F238E27FC236}">
                <a16:creationId xmlns:a16="http://schemas.microsoft.com/office/drawing/2014/main" id="{B775FAEC-87B7-69EE-88AD-4E0AD74C6BE1}"/>
              </a:ext>
            </a:extLst>
          </p:cNvPr>
          <p:cNvSpPr>
            <a:spLocks noGrp="1"/>
          </p:cNvSpPr>
          <p:nvPr>
            <p:ph type="sldNum" sz="quarter" idx="12"/>
          </p:nvPr>
        </p:nvSpPr>
        <p:spPr/>
        <p:txBody>
          <a:bodyPr/>
          <a:lstStyle/>
          <a:p>
            <a:fld id="{A5711197-C0F6-D04C-918C-175597FA7BB7}" type="slidenum">
              <a:rPr lang="en-US" smtClean="0"/>
              <a:t>12</a:t>
            </a:fld>
            <a:endParaRPr lang="en-US"/>
          </a:p>
        </p:txBody>
      </p:sp>
      <p:pic>
        <p:nvPicPr>
          <p:cNvPr id="8" name="Picture 7">
            <a:extLst>
              <a:ext uri="{FF2B5EF4-FFF2-40B4-BE49-F238E27FC236}">
                <a16:creationId xmlns:a16="http://schemas.microsoft.com/office/drawing/2014/main" id="{5C46AE62-C253-6294-47E3-964954FE07E5}"/>
              </a:ext>
            </a:extLst>
          </p:cNvPr>
          <p:cNvPicPr>
            <a:picLocks noChangeAspect="1"/>
          </p:cNvPicPr>
          <p:nvPr/>
        </p:nvPicPr>
        <p:blipFill>
          <a:blip r:embed="rId2"/>
          <a:stretch>
            <a:fillRect/>
          </a:stretch>
        </p:blipFill>
        <p:spPr>
          <a:xfrm>
            <a:off x="2189018" y="136525"/>
            <a:ext cx="8003852" cy="6184794"/>
          </a:xfrm>
          <a:prstGeom prst="rect">
            <a:avLst/>
          </a:prstGeom>
        </p:spPr>
      </p:pic>
    </p:spTree>
    <p:extLst>
      <p:ext uri="{BB962C8B-B14F-4D97-AF65-F5344CB8AC3E}">
        <p14:creationId xmlns:p14="http://schemas.microsoft.com/office/powerpoint/2010/main" val="192426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1191935" y="459694"/>
            <a:ext cx="7474172" cy="1325563"/>
          </a:xfrm>
        </p:spPr>
        <p:txBody>
          <a:bodyPr vert="horz" lIns="91440" tIns="45720" rIns="91440" bIns="45720" rtlCol="0" anchor="ctr">
            <a:normAutofit/>
          </a:bodyPr>
          <a:lstStyle/>
          <a:p>
            <a:r>
              <a:rPr lang="en-US" sz="2800" dirty="0">
                <a:latin typeface="+mn-lt"/>
              </a:rPr>
              <a:t>Northern Delivery Capacity as Designed</a:t>
            </a:r>
            <a:endParaRPr lang="en-US" sz="2800" kern="1200" dirty="0">
              <a:solidFill>
                <a:schemeClr val="tx1"/>
              </a:solidFill>
              <a:latin typeface="+mn-lt"/>
              <a:ea typeface="+mj-ea"/>
              <a:cs typeface="+mj-cs"/>
            </a:endParaRPr>
          </a:p>
        </p:txBody>
      </p:sp>
      <p:sp>
        <p:nvSpPr>
          <p:cNvPr id="5" name="TextBox 4">
            <a:extLst>
              <a:ext uri="{FF2B5EF4-FFF2-40B4-BE49-F238E27FC236}">
                <a16:creationId xmlns:a16="http://schemas.microsoft.com/office/drawing/2014/main" id="{369EC187-CE68-43A6-90AD-099D4A130314}"/>
              </a:ext>
            </a:extLst>
          </p:cNvPr>
          <p:cNvSpPr txBox="1"/>
          <p:nvPr/>
        </p:nvSpPr>
        <p:spPr>
          <a:xfrm>
            <a:off x="849087" y="1785257"/>
            <a:ext cx="7567726" cy="4343400"/>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5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A5711197-C0F6-D04C-918C-175597FA7BB7}" type="slidenum">
              <a:rPr lang="en-US">
                <a:solidFill>
                  <a:srgbClr val="FFFFFF"/>
                </a:solidFill>
              </a:rPr>
              <a:pPr>
                <a:spcAft>
                  <a:spcPts val="600"/>
                </a:spcAft>
              </a:pPr>
              <a:t>13</a:t>
            </a:fld>
            <a:endParaRPr lang="en-US">
              <a:solidFill>
                <a:srgbClr val="FFFFFF"/>
              </a:solidFill>
            </a:endParaRPr>
          </a:p>
        </p:txBody>
      </p:sp>
      <p:sp>
        <p:nvSpPr>
          <p:cNvPr id="6" name="TextBox 5">
            <a:extLst>
              <a:ext uri="{FF2B5EF4-FFF2-40B4-BE49-F238E27FC236}">
                <a16:creationId xmlns:a16="http://schemas.microsoft.com/office/drawing/2014/main" id="{E5E43F71-B915-1C70-16A9-48830D88E0A8}"/>
              </a:ext>
            </a:extLst>
          </p:cNvPr>
          <p:cNvSpPr txBox="1"/>
          <p:nvPr/>
        </p:nvSpPr>
        <p:spPr>
          <a:xfrm>
            <a:off x="1191935" y="1863746"/>
            <a:ext cx="7949552" cy="3264483"/>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
                <a:srgbClr val="EF3E32"/>
              </a:buClr>
              <a:buSzTx/>
              <a:tabLst/>
              <a:defRPr/>
            </a:pPr>
            <a:r>
              <a:rPr kumimoji="0" lang="en-US" sz="24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16” Pipeline</a:t>
            </a:r>
          </a:p>
          <a:p>
            <a:pPr marR="0" lvl="1" algn="l" defTabSz="914400" rtl="0" eaLnBrk="1" fontAlgn="auto" latinLnBrk="0" hangingPunct="1">
              <a:lnSpc>
                <a:spcPct val="90000"/>
              </a:lnSpc>
              <a:spcBef>
                <a:spcPts val="500"/>
              </a:spcBef>
              <a:spcAft>
                <a:spcPts val="0"/>
              </a:spcAft>
              <a:buClr>
                <a:srgbClr val="EF3E32"/>
              </a:buClr>
              <a:buSzTx/>
              <a:tabLst/>
              <a:defRPr/>
            </a:pPr>
            <a:r>
              <a:rPr kumimoji="0" lang="en-US" sz="24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Designed Flow Rate 4.0 MGD</a:t>
            </a:r>
          </a:p>
          <a:p>
            <a:pPr marL="457200" marR="0" lvl="1" indent="0" algn="l" defTabSz="914400" rtl="0" eaLnBrk="1" fontAlgn="auto" latinLnBrk="0" hangingPunct="1">
              <a:lnSpc>
                <a:spcPct val="90000"/>
              </a:lnSpc>
              <a:spcBef>
                <a:spcPts val="500"/>
              </a:spcBef>
              <a:spcAft>
                <a:spcPts val="0"/>
              </a:spcAft>
              <a:buClr>
                <a:srgbClr val="EF3E32"/>
              </a:buClr>
              <a:buSzTx/>
              <a:buFont typeface="Bebas Neue Bold" panose="020B0606020202050201" pitchFamily="34" charset="0"/>
              <a:buNone/>
              <a:tabLst/>
              <a:defRPr/>
            </a:pPr>
            <a:endParaRPr kumimoji="0" lang="en-US" sz="24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endParaRP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r>
              <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Triview 	2.475 MGD</a:t>
            </a: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r>
              <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Forest Lakes	0.220 MGD</a:t>
            </a: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r>
              <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Donala	0.542 MGD</a:t>
            </a: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r>
              <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Monument	0.750 MGD</a:t>
            </a: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endPar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endParaRPr>
          </a:p>
          <a:p>
            <a:pPr marL="1143000" marR="0" lvl="2" indent="-228600" algn="l" defTabSz="914400" rtl="0" eaLnBrk="1" fontAlgn="auto" latinLnBrk="0" hangingPunct="1">
              <a:lnSpc>
                <a:spcPct val="90000"/>
              </a:lnSpc>
              <a:spcBef>
                <a:spcPts val="500"/>
              </a:spcBef>
              <a:spcAft>
                <a:spcPts val="0"/>
              </a:spcAft>
              <a:buSzTx/>
              <a:buFont typeface="Aktiv Grotesk Cd Medium" panose="020B0606020203020204" pitchFamily="34" charset="0"/>
              <a:buChar char="»"/>
              <a:tabLst/>
              <a:defRPr/>
            </a:pPr>
            <a:r>
              <a:rPr kumimoji="0" lang="en-US" sz="2000" b="0" i="0" u="none" strike="noStrike" kern="1200" cap="none" spc="0" normalizeH="0" baseline="0" noProof="0" dirty="0">
                <a:ln>
                  <a:noFill/>
                </a:ln>
                <a:solidFill>
                  <a:srgbClr val="473A46"/>
                </a:solidFill>
                <a:effectLst/>
                <a:uLnTx/>
                <a:uFillTx/>
                <a:latin typeface="Aktiv Grotesk Cd Medium" panose="020B0606020203020204" pitchFamily="34" charset="0"/>
                <a:ea typeface="+mn-ea"/>
                <a:cs typeface="Aktiv Grotesk Cd Medium" panose="020B0606020203020204" pitchFamily="34" charset="0"/>
              </a:rPr>
              <a:t>Total   	3.987 MGD</a:t>
            </a:r>
          </a:p>
        </p:txBody>
      </p:sp>
    </p:spTree>
    <p:extLst>
      <p:ext uri="{BB962C8B-B14F-4D97-AF65-F5344CB8AC3E}">
        <p14:creationId xmlns:p14="http://schemas.microsoft.com/office/powerpoint/2010/main" val="273312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727969" y="459695"/>
            <a:ext cx="7938138" cy="996244"/>
          </a:xfrm>
        </p:spPr>
        <p:txBody>
          <a:bodyPr vert="horz" lIns="91440" tIns="45720" rIns="91440" bIns="45720" rtlCol="0" anchor="ctr">
            <a:normAutofit/>
          </a:bodyPr>
          <a:lstStyle/>
          <a:p>
            <a:r>
              <a:rPr lang="en-US" sz="2800" dirty="0">
                <a:latin typeface="+mn-lt"/>
              </a:rPr>
              <a:t>Status Of Northern Delivery System</a:t>
            </a:r>
            <a:endParaRPr lang="en-US" sz="2800" kern="1200" dirty="0">
              <a:solidFill>
                <a:schemeClr val="tx1"/>
              </a:solidFill>
              <a:latin typeface="+mn-lt"/>
              <a:ea typeface="+mj-ea"/>
              <a:cs typeface="+mj-cs"/>
            </a:endParaRPr>
          </a:p>
        </p:txBody>
      </p:sp>
      <p:sp>
        <p:nvSpPr>
          <p:cNvPr id="5" name="TextBox 4">
            <a:extLst>
              <a:ext uri="{FF2B5EF4-FFF2-40B4-BE49-F238E27FC236}">
                <a16:creationId xmlns:a16="http://schemas.microsoft.com/office/drawing/2014/main" id="{369EC187-CE68-43A6-90AD-099D4A130314}"/>
              </a:ext>
            </a:extLst>
          </p:cNvPr>
          <p:cNvSpPr txBox="1"/>
          <p:nvPr/>
        </p:nvSpPr>
        <p:spPr>
          <a:xfrm>
            <a:off x="849087" y="1704974"/>
            <a:ext cx="7817020" cy="4651375"/>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5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ckmark with solid fill">
            <a:extLst>
              <a:ext uri="{FF2B5EF4-FFF2-40B4-BE49-F238E27FC236}">
                <a16:creationId xmlns:a16="http://schemas.microsoft.com/office/drawing/2014/main" id="{8AAF3EA0-3A1F-4B7B-97CA-2ADD5C417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A5711197-C0F6-D04C-918C-175597FA7BB7}" type="slidenum">
              <a:rPr lang="en-US">
                <a:solidFill>
                  <a:srgbClr val="FFFFFF"/>
                </a:solidFill>
              </a:rPr>
              <a:pPr>
                <a:spcAft>
                  <a:spcPts val="600"/>
                </a:spcAft>
              </a:pPr>
              <a:t>14</a:t>
            </a:fld>
            <a:endParaRPr lang="en-US">
              <a:solidFill>
                <a:srgbClr val="FFFFFF"/>
              </a:solidFill>
            </a:endParaRPr>
          </a:p>
        </p:txBody>
      </p:sp>
      <p:sp>
        <p:nvSpPr>
          <p:cNvPr id="6" name="TextBox 5">
            <a:extLst>
              <a:ext uri="{FF2B5EF4-FFF2-40B4-BE49-F238E27FC236}">
                <a16:creationId xmlns:a16="http://schemas.microsoft.com/office/drawing/2014/main" id="{B552F6B3-9049-CDC5-B829-B1B8AE0AF597}"/>
              </a:ext>
            </a:extLst>
          </p:cNvPr>
          <p:cNvSpPr txBox="1"/>
          <p:nvPr/>
        </p:nvSpPr>
        <p:spPr>
          <a:xfrm>
            <a:off x="727969" y="1704974"/>
            <a:ext cx="8436725" cy="4154984"/>
          </a:xfrm>
          <a:prstGeom prst="rect">
            <a:avLst/>
          </a:prstGeom>
          <a:noFill/>
        </p:spPr>
        <p:txBody>
          <a:bodyPr wrap="square">
            <a:spAutoFit/>
          </a:bodyPr>
          <a:lstStyle/>
          <a:p>
            <a:pPr marL="285750" indent="-285750">
              <a:buFont typeface="Arial" panose="020B0604020202020204" pitchFamily="34" charset="0"/>
              <a:buChar char="•"/>
            </a:pPr>
            <a:r>
              <a:rPr lang="en-US" sz="2400" dirty="0"/>
              <a:t>Convey Treat and Deliver Contract Approved by Colorado Springs City Council March 28, 2023</a:t>
            </a:r>
          </a:p>
          <a:p>
            <a:pPr marL="285750" indent="-285750">
              <a:buFont typeface="Arial" panose="020B0604020202020204" pitchFamily="34" charset="0"/>
              <a:buChar char="•"/>
            </a:pPr>
            <a:r>
              <a:rPr lang="en-US" sz="2400" dirty="0"/>
              <a:t>El Paso County 1041 permit Approved March 30, 2023</a:t>
            </a:r>
          </a:p>
          <a:p>
            <a:pPr marL="285750" indent="-285750">
              <a:buFont typeface="Arial" panose="020B0604020202020204" pitchFamily="34" charset="0"/>
              <a:buChar char="•"/>
            </a:pPr>
            <a:r>
              <a:rPr lang="en-US" sz="2400" dirty="0"/>
              <a:t>Pipeline Plans 100% Complete</a:t>
            </a:r>
          </a:p>
          <a:p>
            <a:pPr marL="285750" indent="-285750">
              <a:buFont typeface="Arial" panose="020B0604020202020204" pitchFamily="34" charset="0"/>
              <a:buChar char="•"/>
            </a:pPr>
            <a:r>
              <a:rPr lang="en-US" sz="2400" dirty="0"/>
              <a:t>Pump Station Plans 95% Complete</a:t>
            </a:r>
          </a:p>
          <a:p>
            <a:pPr marL="285750" indent="-285750">
              <a:buFont typeface="Arial" panose="020B0604020202020204" pitchFamily="34" charset="0"/>
              <a:buChar char="•"/>
            </a:pPr>
            <a:r>
              <a:rPr lang="en-US" sz="2400" dirty="0"/>
              <a:t>Construction Contract Awarded to Kiewit Infrastructure March 23, 2023. Total Project Cost Approximately $21,600,000 </a:t>
            </a:r>
          </a:p>
          <a:p>
            <a:pPr marL="285750" indent="-285750">
              <a:buFont typeface="Arial" panose="020B0604020202020204" pitchFamily="34" charset="0"/>
              <a:buChar char="•"/>
            </a:pPr>
            <a:r>
              <a:rPr lang="en-US" sz="2400" dirty="0"/>
              <a:t>Materials Pre Ordered Including Pipe, Valves, Bends, </a:t>
            </a:r>
          </a:p>
          <a:p>
            <a:pPr marL="285750" indent="-285750">
              <a:buFont typeface="Arial" panose="020B0604020202020204" pitchFamily="34" charset="0"/>
              <a:buChar char="•"/>
            </a:pPr>
            <a:r>
              <a:rPr lang="en-US" sz="2400" dirty="0"/>
              <a:t>Pump Station Electrical Gear &amp; Transformers Pre Ordered </a:t>
            </a:r>
          </a:p>
          <a:p>
            <a:pPr marL="285750" indent="-285750">
              <a:buFont typeface="Arial" panose="020B0604020202020204" pitchFamily="34" charset="0"/>
              <a:buChar char="•"/>
            </a:pPr>
            <a:r>
              <a:rPr lang="en-US" sz="2400" dirty="0"/>
              <a:t>Construction Notice to Proceed issued April 3, 2023</a:t>
            </a:r>
          </a:p>
          <a:p>
            <a:pPr marL="285750" indent="-285750">
              <a:buFont typeface="Arial" panose="020B0604020202020204" pitchFamily="34" charset="0"/>
              <a:buChar char="•"/>
            </a:pPr>
            <a:r>
              <a:rPr lang="en-US" sz="2400" dirty="0"/>
              <a:t>Estimated Completion Date August 2024</a:t>
            </a:r>
          </a:p>
        </p:txBody>
      </p:sp>
    </p:spTree>
    <p:extLst>
      <p:ext uri="{BB962C8B-B14F-4D97-AF65-F5344CB8AC3E}">
        <p14:creationId xmlns:p14="http://schemas.microsoft.com/office/powerpoint/2010/main" val="228396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1191935" y="459694"/>
            <a:ext cx="7474172" cy="1325563"/>
          </a:xfrm>
        </p:spPr>
        <p:txBody>
          <a:bodyPr vert="horz" lIns="91440" tIns="45720" rIns="91440" bIns="45720" rtlCol="0" anchor="ctr">
            <a:normAutofit/>
          </a:bodyPr>
          <a:lstStyle/>
          <a:p>
            <a:pPr algn="ctr"/>
            <a:r>
              <a:rPr lang="en-US" sz="3600" b="1" kern="1200" dirty="0">
                <a:solidFill>
                  <a:schemeClr val="tx1"/>
                </a:solidFill>
                <a:latin typeface="+mn-lt"/>
                <a:ea typeface="+mj-ea"/>
                <a:cs typeface="+mj-cs"/>
              </a:rPr>
              <a:t>Colorado Springs Utilities Convey Treat and Deliver Contract</a:t>
            </a:r>
          </a:p>
        </p:txBody>
      </p:sp>
      <p:sp>
        <p:nvSpPr>
          <p:cNvPr id="5" name="TextBox 4">
            <a:extLst>
              <a:ext uri="{FF2B5EF4-FFF2-40B4-BE49-F238E27FC236}">
                <a16:creationId xmlns:a16="http://schemas.microsoft.com/office/drawing/2014/main" id="{369EC187-CE68-43A6-90AD-099D4A130314}"/>
              </a:ext>
            </a:extLst>
          </p:cNvPr>
          <p:cNvSpPr txBox="1"/>
          <p:nvPr/>
        </p:nvSpPr>
        <p:spPr>
          <a:xfrm>
            <a:off x="849087" y="1785257"/>
            <a:ext cx="7567726" cy="4343400"/>
          </a:xfrm>
          <a:prstGeom prst="rect">
            <a:avLst/>
          </a:prstGeom>
        </p:spPr>
        <p:txBody>
          <a:bodyPr vert="horz" lIns="91440" tIns="45720" rIns="91440" bIns="45720" rtlCol="0" anchor="ctr">
            <a:normAutofit/>
          </a:bodyPr>
          <a:lstStyle/>
          <a:p>
            <a:pPr algn="ctr">
              <a:spcAft>
                <a:spcPts val="1200"/>
              </a:spcAft>
            </a:pPr>
            <a:r>
              <a:rPr lang="en-US" sz="3600" b="1" i="0" dirty="0">
                <a:solidFill>
                  <a:srgbClr val="000000"/>
                </a:solidFill>
                <a:effectLst/>
                <a:latin typeface="Cambria" panose="02040503050406030204" pitchFamily="18" charset="0"/>
                <a:ea typeface="Cambria" panose="02040503050406030204" pitchFamily="18" charset="0"/>
              </a:rPr>
              <a:t>Jenny Bishop: </a:t>
            </a:r>
          </a:p>
          <a:p>
            <a:pPr algn="l">
              <a:spcAft>
                <a:spcPts val="1200"/>
              </a:spcAft>
            </a:pPr>
            <a:endParaRPr lang="en-US" sz="15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ckmark with solid fill">
            <a:extLst>
              <a:ext uri="{FF2B5EF4-FFF2-40B4-BE49-F238E27FC236}">
                <a16:creationId xmlns:a16="http://schemas.microsoft.com/office/drawing/2014/main" id="{8AAF3EA0-3A1F-4B7B-97CA-2ADD5C417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A5711197-C0F6-D04C-918C-175597FA7BB7}"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698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Moving to Renewable Water Sources</a:t>
            </a:r>
          </a:p>
        </p:txBody>
      </p:sp>
      <p:sp>
        <p:nvSpPr>
          <p:cNvPr id="5" name="TextBox 4">
            <a:extLst>
              <a:ext uri="{FF2B5EF4-FFF2-40B4-BE49-F238E27FC236}">
                <a16:creationId xmlns:a16="http://schemas.microsoft.com/office/drawing/2014/main" id="{369EC187-CE68-43A6-90AD-099D4A130314}"/>
              </a:ext>
            </a:extLst>
          </p:cNvPr>
          <p:cNvSpPr txBox="1"/>
          <p:nvPr/>
        </p:nvSpPr>
        <p:spPr>
          <a:xfrm>
            <a:off x="4443813" y="511388"/>
            <a:ext cx="7281465" cy="6071103"/>
          </a:xfrm>
          <a:prstGeom prst="rect">
            <a:avLst/>
          </a:prstGeom>
        </p:spPr>
        <p:txBody>
          <a:bodyPr vert="horz" lIns="91440" tIns="45720" rIns="91440" bIns="45720" rtlCol="0" anchor="t">
            <a:normAutofit/>
          </a:bodyPr>
          <a:lstStyle/>
          <a:p>
            <a:pPr>
              <a:lnSpc>
                <a:spcPct val="90000"/>
              </a:lnSpc>
              <a:spcAft>
                <a:spcPts val="600"/>
              </a:spcAft>
            </a:pPr>
            <a:r>
              <a:rPr lang="en-US" b="1" dirty="0">
                <a:effectLst/>
              </a:rPr>
              <a:t>Summary of Triview’s Renewable Water</a:t>
            </a:r>
            <a:r>
              <a:rPr lang="en-US" b="1" dirty="0"/>
              <a:t>:</a:t>
            </a:r>
            <a:endParaRPr lang="en-US" b="1" dirty="0">
              <a:effectLst/>
            </a:endParaRPr>
          </a:p>
          <a:p>
            <a:pPr marL="342900" marR="0" lvl="0" indent="-228600">
              <a:lnSpc>
                <a:spcPct val="90000"/>
              </a:lnSpc>
              <a:spcBef>
                <a:spcPts val="0"/>
              </a:spcBef>
              <a:spcAft>
                <a:spcPts val="600"/>
              </a:spcAft>
              <a:buFont typeface="Arial" panose="020B0604020202020204" pitchFamily="34" charset="0"/>
              <a:buChar char="•"/>
            </a:pPr>
            <a:r>
              <a:rPr lang="en-US" dirty="0">
                <a:effectLst/>
              </a:rPr>
              <a:t>Provide water storage and conveyance capacity to increase water management flexibility within Triview’s water supply portfolio and service area</a:t>
            </a:r>
          </a:p>
          <a:p>
            <a:pPr marL="342900" marR="0" lvl="0" indent="-228600">
              <a:lnSpc>
                <a:spcPct val="90000"/>
              </a:lnSpc>
              <a:spcBef>
                <a:spcPts val="0"/>
              </a:spcBef>
              <a:spcAft>
                <a:spcPts val="600"/>
              </a:spcAft>
              <a:buFont typeface="Arial" panose="020B0604020202020204" pitchFamily="34" charset="0"/>
              <a:buChar char="•"/>
            </a:pPr>
            <a:r>
              <a:rPr lang="en-US" dirty="0">
                <a:effectLst/>
              </a:rPr>
              <a:t>Reduce Triview’s dependency on nonrenewable groundwater</a:t>
            </a:r>
          </a:p>
          <a:p>
            <a:pPr marL="342900" marR="0" lvl="0" indent="-228600">
              <a:lnSpc>
                <a:spcPct val="90000"/>
              </a:lnSpc>
              <a:spcBef>
                <a:spcPts val="0"/>
              </a:spcBef>
              <a:spcAft>
                <a:spcPts val="600"/>
              </a:spcAft>
              <a:buFont typeface="Arial" panose="020B0604020202020204" pitchFamily="34" charset="0"/>
              <a:buChar char="•"/>
            </a:pPr>
            <a:r>
              <a:rPr lang="en-US" dirty="0"/>
              <a:t>Goal:  Supply Future Water Demands with 80% -90% Renewable Water </a:t>
            </a:r>
          </a:p>
          <a:p>
            <a:pPr marL="342900" marR="0" lvl="0" indent="-228600">
              <a:lnSpc>
                <a:spcPct val="90000"/>
              </a:lnSpc>
              <a:spcBef>
                <a:spcPts val="0"/>
              </a:spcBef>
              <a:spcAft>
                <a:spcPts val="600"/>
              </a:spcAft>
              <a:buFont typeface="Arial" panose="020B0604020202020204" pitchFamily="34" charset="0"/>
              <a:buChar char="•"/>
            </a:pPr>
            <a:r>
              <a:rPr lang="en-US" dirty="0">
                <a:effectLst/>
              </a:rPr>
              <a:t>Meet Peak Demands with Denver Basin Wells</a:t>
            </a:r>
          </a:p>
          <a:p>
            <a:pPr marL="342900" marR="0" lvl="0" indent="-228600">
              <a:lnSpc>
                <a:spcPct val="90000"/>
              </a:lnSpc>
              <a:spcBef>
                <a:spcPts val="0"/>
              </a:spcBef>
              <a:spcAft>
                <a:spcPts val="600"/>
              </a:spcAft>
              <a:buFont typeface="Arial" panose="020B0604020202020204" pitchFamily="34" charset="0"/>
              <a:buChar char="•"/>
            </a:pPr>
            <a:r>
              <a:rPr lang="en-US" dirty="0">
                <a:effectLst/>
              </a:rPr>
              <a:t>Facilitate conversion to renewable surface water</a:t>
            </a:r>
          </a:p>
          <a:p>
            <a:pPr marL="342900" marR="0" lvl="0" indent="-228600">
              <a:lnSpc>
                <a:spcPct val="90000"/>
              </a:lnSpc>
              <a:spcBef>
                <a:spcPts val="0"/>
              </a:spcBef>
              <a:spcAft>
                <a:spcPts val="600"/>
              </a:spcAft>
              <a:buFont typeface="Arial" panose="020B0604020202020204" pitchFamily="34" charset="0"/>
              <a:buChar char="•"/>
            </a:pPr>
            <a:r>
              <a:rPr lang="en-US" dirty="0">
                <a:effectLst/>
              </a:rPr>
              <a:t>Maximize the use of existing infrastructure, including SDS, to serve Triview’s municipal and industrial water supply demands where feasible.</a:t>
            </a:r>
          </a:p>
          <a:p>
            <a:pPr marR="0">
              <a:lnSpc>
                <a:spcPct val="90000"/>
              </a:lnSpc>
              <a:spcBef>
                <a:spcPts val="0"/>
              </a:spcBef>
              <a:spcAft>
                <a:spcPts val="600"/>
              </a:spcAft>
            </a:pPr>
            <a:endParaRPr lang="en-US" dirty="0">
              <a:effectLst/>
            </a:endParaRPr>
          </a:p>
          <a:p>
            <a:pPr marR="0">
              <a:lnSpc>
                <a:spcPct val="90000"/>
              </a:lnSpc>
              <a:spcBef>
                <a:spcPts val="0"/>
              </a:spcBef>
              <a:spcAft>
                <a:spcPts val="600"/>
              </a:spcAft>
            </a:pPr>
            <a:r>
              <a:rPr lang="en-US" dirty="0">
                <a:effectLst/>
              </a:rPr>
              <a:t>Triview anticipates that it will be substantially built out by 2030. </a:t>
            </a:r>
          </a:p>
          <a:p>
            <a:pPr marR="0">
              <a:lnSpc>
                <a:spcPct val="90000"/>
              </a:lnSpc>
              <a:spcBef>
                <a:spcPts val="0"/>
              </a:spcBef>
              <a:spcAft>
                <a:spcPts val="600"/>
              </a:spcAft>
            </a:pPr>
            <a:endParaRPr lang="en-US" dirty="0"/>
          </a:p>
          <a:p>
            <a:pPr marR="0">
              <a:lnSpc>
                <a:spcPct val="90000"/>
              </a:lnSpc>
              <a:spcBef>
                <a:spcPts val="0"/>
              </a:spcBef>
              <a:spcAft>
                <a:spcPts val="600"/>
              </a:spcAft>
            </a:pPr>
            <a:r>
              <a:rPr lang="en-US" dirty="0"/>
              <a:t>Future Build Out Demand 2,200 Acre Feet</a:t>
            </a:r>
          </a:p>
          <a:p>
            <a:pPr marR="0">
              <a:lnSpc>
                <a:spcPct val="90000"/>
              </a:lnSpc>
              <a:spcBef>
                <a:spcPts val="0"/>
              </a:spcBef>
              <a:spcAft>
                <a:spcPts val="600"/>
              </a:spcAft>
            </a:pPr>
            <a:endParaRPr lang="en-US" dirty="0">
              <a:effectLst/>
            </a:endParaRPr>
          </a:p>
          <a:p>
            <a:pPr marR="0">
              <a:lnSpc>
                <a:spcPct val="90000"/>
              </a:lnSpc>
              <a:spcBef>
                <a:spcPts val="0"/>
              </a:spcBef>
              <a:spcAft>
                <a:spcPts val="600"/>
              </a:spcAft>
            </a:pPr>
            <a:r>
              <a:rPr lang="en-US" dirty="0">
                <a:effectLst/>
              </a:rPr>
              <a:t>The Project will only replace currently utilized non-renewable Denver Basin Groundwater with renewable surface water supplies. </a:t>
            </a:r>
          </a:p>
          <a:p>
            <a:pPr marR="0">
              <a:lnSpc>
                <a:spcPct val="90000"/>
              </a:lnSpc>
              <a:spcBef>
                <a:spcPts val="0"/>
              </a:spcBef>
              <a:spcAft>
                <a:spcPts val="600"/>
              </a:spcAft>
            </a:pPr>
            <a:endParaRPr lang="en-US" dirty="0"/>
          </a:p>
          <a:p>
            <a:pPr marR="0">
              <a:lnSpc>
                <a:spcPct val="90000"/>
              </a:lnSpc>
              <a:spcBef>
                <a:spcPts val="0"/>
              </a:spcBef>
              <a:spcAft>
                <a:spcPts val="600"/>
              </a:spcAft>
            </a:pPr>
            <a:r>
              <a:rPr lang="en-US" b="1" dirty="0">
                <a:effectLst/>
              </a:rPr>
              <a:t>Opportunity to Partner does exist</a:t>
            </a: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A5711197-C0F6-D04C-918C-175597FA7BB7}"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286657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05199B-CC6A-EC68-AB03-03671AA79790}"/>
              </a:ext>
            </a:extLst>
          </p:cNvPr>
          <p:cNvSpPr>
            <a:spLocks noGrp="1"/>
          </p:cNvSpPr>
          <p:nvPr>
            <p:ph type="title"/>
          </p:nvPr>
        </p:nvSpPr>
        <p:spPr/>
        <p:txBody>
          <a:bodyPr/>
          <a:lstStyle/>
          <a:p>
            <a:r>
              <a:rPr lang="en-US" dirty="0"/>
              <a:t>Discussion/Questions </a:t>
            </a:r>
          </a:p>
        </p:txBody>
      </p:sp>
      <p:sp>
        <p:nvSpPr>
          <p:cNvPr id="5" name="Date Placeholder 4">
            <a:extLst>
              <a:ext uri="{FF2B5EF4-FFF2-40B4-BE49-F238E27FC236}">
                <a16:creationId xmlns:a16="http://schemas.microsoft.com/office/drawing/2014/main" id="{DF3FDC91-F93A-0FEF-7D3C-EEE45040ABE8}"/>
              </a:ext>
            </a:extLst>
          </p:cNvPr>
          <p:cNvSpPr>
            <a:spLocks noGrp="1"/>
          </p:cNvSpPr>
          <p:nvPr>
            <p:ph type="dt" sz="half" idx="10"/>
          </p:nvPr>
        </p:nvSpPr>
        <p:spPr/>
        <p:txBody>
          <a:bodyPr/>
          <a:lstStyle/>
          <a:p>
            <a:fld id="{D2E3C824-AF99-854A-99A1-459EE75E8752}" type="datetime1">
              <a:rPr lang="en-US" smtClean="0"/>
              <a:t>4/13/23</a:t>
            </a:fld>
            <a:endParaRPr lang="en-US"/>
          </a:p>
        </p:txBody>
      </p:sp>
      <p:sp>
        <p:nvSpPr>
          <p:cNvPr id="6" name="Slide Number Placeholder 5">
            <a:extLst>
              <a:ext uri="{FF2B5EF4-FFF2-40B4-BE49-F238E27FC236}">
                <a16:creationId xmlns:a16="http://schemas.microsoft.com/office/drawing/2014/main" id="{50B14DE5-5582-07FC-3F75-5AD90A2221D9}"/>
              </a:ext>
            </a:extLst>
          </p:cNvPr>
          <p:cNvSpPr>
            <a:spLocks noGrp="1"/>
          </p:cNvSpPr>
          <p:nvPr>
            <p:ph type="sldNum" sz="quarter" idx="12"/>
          </p:nvPr>
        </p:nvSpPr>
        <p:spPr/>
        <p:txBody>
          <a:bodyPr/>
          <a:lstStyle/>
          <a:p>
            <a:fld id="{A5711197-C0F6-D04C-918C-175597FA7BB7}" type="slidenum">
              <a:rPr lang="en-US" smtClean="0"/>
              <a:t>17</a:t>
            </a:fld>
            <a:endParaRPr lang="en-US"/>
          </a:p>
        </p:txBody>
      </p:sp>
    </p:spTree>
    <p:extLst>
      <p:ext uri="{BB962C8B-B14F-4D97-AF65-F5344CB8AC3E}">
        <p14:creationId xmlns:p14="http://schemas.microsoft.com/office/powerpoint/2010/main" val="316066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BD1D-D3CE-F8F9-E259-9F287AE3E329}"/>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E8F4BFA9-DF27-0C8F-E183-D616E89E7E2D}"/>
              </a:ext>
            </a:extLst>
          </p:cNvPr>
          <p:cNvSpPr>
            <a:spLocks noGrp="1"/>
          </p:cNvSpPr>
          <p:nvPr>
            <p:ph idx="1"/>
          </p:nvPr>
        </p:nvSpPr>
        <p:spPr/>
        <p:txBody>
          <a:bodyPr/>
          <a:lstStyle/>
          <a:p>
            <a:r>
              <a:rPr lang="en-US" dirty="0"/>
              <a:t>Water Rights Portfolio</a:t>
            </a:r>
          </a:p>
          <a:p>
            <a:r>
              <a:rPr lang="en-US" dirty="0"/>
              <a:t>Reservoir Storage </a:t>
            </a:r>
          </a:p>
          <a:p>
            <a:r>
              <a:rPr lang="en-US" dirty="0"/>
              <a:t>Environmental NEPA Processes</a:t>
            </a:r>
          </a:p>
          <a:p>
            <a:r>
              <a:rPr lang="en-US" dirty="0"/>
              <a:t>County 1041 Permits</a:t>
            </a:r>
          </a:p>
          <a:p>
            <a:r>
              <a:rPr lang="en-US" dirty="0"/>
              <a:t>Water Right Change Cases Pending and Decreed</a:t>
            </a:r>
          </a:p>
          <a:p>
            <a:r>
              <a:rPr lang="en-US" dirty="0"/>
              <a:t>Overview of Northern Delivery System</a:t>
            </a:r>
          </a:p>
          <a:p>
            <a:r>
              <a:rPr lang="en-US" dirty="0"/>
              <a:t>Convey Treat and Deliver Contract Colorado Springs Utilities</a:t>
            </a:r>
          </a:p>
        </p:txBody>
      </p:sp>
      <p:sp>
        <p:nvSpPr>
          <p:cNvPr id="4" name="Date Placeholder 3">
            <a:extLst>
              <a:ext uri="{FF2B5EF4-FFF2-40B4-BE49-F238E27FC236}">
                <a16:creationId xmlns:a16="http://schemas.microsoft.com/office/drawing/2014/main" id="{E2674C57-5573-B055-0890-7075A8B3A250}"/>
              </a:ext>
            </a:extLst>
          </p:cNvPr>
          <p:cNvSpPr>
            <a:spLocks noGrp="1"/>
          </p:cNvSpPr>
          <p:nvPr>
            <p:ph type="dt" sz="half" idx="10"/>
          </p:nvPr>
        </p:nvSpPr>
        <p:spPr/>
        <p:txBody>
          <a:bodyPr/>
          <a:lstStyle/>
          <a:p>
            <a:fld id="{27B5DC7C-E541-9F49-ADEA-72EE68ED0F33}" type="datetime1">
              <a:rPr lang="en-US" smtClean="0"/>
              <a:t>4/13/23</a:t>
            </a:fld>
            <a:endParaRPr lang="en-US"/>
          </a:p>
        </p:txBody>
      </p:sp>
      <p:sp>
        <p:nvSpPr>
          <p:cNvPr id="5" name="Slide Number Placeholder 4">
            <a:extLst>
              <a:ext uri="{FF2B5EF4-FFF2-40B4-BE49-F238E27FC236}">
                <a16:creationId xmlns:a16="http://schemas.microsoft.com/office/drawing/2014/main" id="{B05B734F-C98A-2D4B-796B-07723A6047F2}"/>
              </a:ext>
            </a:extLst>
          </p:cNvPr>
          <p:cNvSpPr>
            <a:spLocks noGrp="1"/>
          </p:cNvSpPr>
          <p:nvPr>
            <p:ph type="sldNum" sz="quarter" idx="12"/>
          </p:nvPr>
        </p:nvSpPr>
        <p:spPr/>
        <p:txBody>
          <a:bodyPr/>
          <a:lstStyle/>
          <a:p>
            <a:fld id="{A5711197-C0F6-D04C-918C-175597FA7BB7}" type="slidenum">
              <a:rPr lang="en-US" smtClean="0"/>
              <a:t>2</a:t>
            </a:fld>
            <a:endParaRPr lang="en-US"/>
          </a:p>
        </p:txBody>
      </p:sp>
    </p:spTree>
    <p:extLst>
      <p:ext uri="{BB962C8B-B14F-4D97-AF65-F5344CB8AC3E}">
        <p14:creationId xmlns:p14="http://schemas.microsoft.com/office/powerpoint/2010/main" val="103078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5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5A049-4FDF-D969-DA41-FDF9FE624D24}"/>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a:solidFill>
                  <a:srgbClr val="FFFFFF"/>
                </a:solidFill>
              </a:rPr>
              <a:t>Request for 1041 Permit:</a:t>
            </a:r>
            <a:br>
              <a:rPr lang="en-US" sz="3600" dirty="0">
                <a:solidFill>
                  <a:srgbClr val="FFFFFF"/>
                </a:solidFill>
              </a:rPr>
            </a:br>
            <a:r>
              <a:rPr lang="en-US" sz="3600" dirty="0">
                <a:solidFill>
                  <a:srgbClr val="FFFFFF"/>
                </a:solidFill>
              </a:rPr>
              <a:t>Pueblo Reservoir </a:t>
            </a:r>
            <a:br>
              <a:rPr lang="en-US" sz="3600" dirty="0">
                <a:solidFill>
                  <a:srgbClr val="FFFFFF"/>
                </a:solidFill>
              </a:rPr>
            </a:br>
            <a:br>
              <a:rPr lang="en-US" sz="3600" dirty="0">
                <a:solidFill>
                  <a:srgbClr val="FFFFFF"/>
                </a:solidFill>
              </a:rPr>
            </a:br>
            <a:r>
              <a:rPr lang="en-US" sz="3600" dirty="0">
                <a:solidFill>
                  <a:srgbClr val="FFFFFF"/>
                </a:solidFill>
              </a:rPr>
              <a:t>999 ac-ft Excess Storage and Conveyance</a:t>
            </a:r>
          </a:p>
        </p:txBody>
      </p:sp>
      <p:sp>
        <p:nvSpPr>
          <p:cNvPr id="2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7DD18A2-4F6E-4354-B09A-6FC077E7AEE6}"/>
              </a:ext>
            </a:extLst>
          </p:cNvPr>
          <p:cNvPicPr>
            <a:picLocks noChangeAspect="1"/>
          </p:cNvPicPr>
          <p:nvPr/>
        </p:nvPicPr>
        <p:blipFill rotWithShape="1">
          <a:blip r:embed="rId2"/>
          <a:srcRect l="25159" r="18231" b="1"/>
          <a:stretch/>
        </p:blipFill>
        <p:spPr>
          <a:xfrm>
            <a:off x="976251" y="942538"/>
            <a:ext cx="7163222" cy="4808332"/>
          </a:xfrm>
          <a:prstGeom prst="rect">
            <a:avLst/>
          </a:prstGeom>
          <a:effectLst/>
        </p:spPr>
      </p:pic>
      <p:sp>
        <p:nvSpPr>
          <p:cNvPr id="6" name="Slide Number Placeholder 5">
            <a:extLst>
              <a:ext uri="{FF2B5EF4-FFF2-40B4-BE49-F238E27FC236}">
                <a16:creationId xmlns:a16="http://schemas.microsoft.com/office/drawing/2014/main" id="{48D3676D-9B8C-1D7A-924F-4D675019EC0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A5711197-C0F6-D04C-918C-175597FA7BB7}" type="slidenum">
              <a:rPr lang="en-US">
                <a:solidFill>
                  <a:srgbClr val="FFFFFF"/>
                </a:solidFill>
              </a:rPr>
              <a:pPr defTabSz="457200">
                <a:spcAft>
                  <a:spcPts val="600"/>
                </a:spcAft>
              </a:pPr>
              <a:t>3</a:t>
            </a:fld>
            <a:endParaRPr lang="en-US" dirty="0">
              <a:solidFill>
                <a:srgbClr val="FFFFFF"/>
              </a:solidFill>
            </a:endParaRPr>
          </a:p>
        </p:txBody>
      </p:sp>
    </p:spTree>
    <p:extLst>
      <p:ext uri="{BB962C8B-B14F-4D97-AF65-F5344CB8AC3E}">
        <p14:creationId xmlns:p14="http://schemas.microsoft.com/office/powerpoint/2010/main" val="241354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838200" y="258988"/>
            <a:ext cx="10515600" cy="1325563"/>
          </a:xfrm>
        </p:spPr>
        <p:txBody>
          <a:bodyPr/>
          <a:lstStyle/>
          <a:p>
            <a:r>
              <a:rPr lang="en-US" dirty="0"/>
              <a:t>What is </a:t>
            </a:r>
            <a:r>
              <a:rPr lang="en-US" dirty="0" err="1"/>
              <a:t>Triview</a:t>
            </a:r>
            <a:r>
              <a:rPr lang="en-US" dirty="0"/>
              <a:t> Metropolitan District?</a:t>
            </a: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p:txBody>
          <a:bodyPr/>
          <a:lstStyle/>
          <a:p>
            <a:fld id="{A5711197-C0F6-D04C-918C-175597FA7BB7}" type="slidenum">
              <a:rPr lang="en-US" smtClean="0"/>
              <a:t>4</a:t>
            </a:fld>
            <a:endParaRPr lang="en-US"/>
          </a:p>
        </p:txBody>
      </p:sp>
      <p:sp>
        <p:nvSpPr>
          <p:cNvPr id="5" name="TextBox 4">
            <a:extLst>
              <a:ext uri="{FF2B5EF4-FFF2-40B4-BE49-F238E27FC236}">
                <a16:creationId xmlns:a16="http://schemas.microsoft.com/office/drawing/2014/main" id="{369EC187-CE68-43A6-90AD-099D4A130314}"/>
              </a:ext>
            </a:extLst>
          </p:cNvPr>
          <p:cNvSpPr txBox="1"/>
          <p:nvPr/>
        </p:nvSpPr>
        <p:spPr>
          <a:xfrm>
            <a:off x="971550" y="1609724"/>
            <a:ext cx="4874079" cy="51244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Title 32 metropolitan district, public entity with elected Board </a:t>
            </a:r>
          </a:p>
          <a:p>
            <a:pPr marL="285750" indent="-285750">
              <a:spcAft>
                <a:spcPts val="600"/>
              </a:spcAft>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O</a:t>
            </a:r>
            <a:r>
              <a:rPr lang="en-US" sz="2400" dirty="0">
                <a:effectLst/>
                <a:latin typeface="Calibri" panose="020F0502020204030204" pitchFamily="34" charset="0"/>
                <a:ea typeface="Times New Roman" panose="02020603050405020304" pitchFamily="18" charset="0"/>
                <a:cs typeface="Calibri" panose="020F0502020204030204" pitchFamily="34" charset="0"/>
              </a:rPr>
              <a:t>wns and maintains facilities that provide water, wastewater, and stormwater services, Parks and Open Space &amp; </a:t>
            </a:r>
            <a:r>
              <a:rPr lang="en-US" sz="2400" dirty="0">
                <a:latin typeface="Calibri" panose="020F0502020204030204" pitchFamily="34" charset="0"/>
                <a:ea typeface="Times New Roman" panose="02020603050405020304" pitchFamily="18" charset="0"/>
                <a:cs typeface="Calibri" panose="020F0502020204030204" pitchFamily="34" charset="0"/>
              </a:rPr>
              <a:t>R</a:t>
            </a:r>
            <a:r>
              <a:rPr lang="en-US" sz="2400" dirty="0">
                <a:effectLst/>
                <a:latin typeface="Calibri" panose="020F0502020204030204" pitchFamily="34" charset="0"/>
                <a:ea typeface="Times New Roman" panose="02020603050405020304" pitchFamily="18" charset="0"/>
                <a:cs typeface="Calibri" panose="020F0502020204030204" pitchFamily="34" charset="0"/>
              </a:rPr>
              <a:t>oad Maintenance to a 2,590-acre service area within the Town of Monument, Colorado.  </a:t>
            </a:r>
          </a:p>
          <a:p>
            <a:pPr marL="285750" indent="-285750">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 2,150 homes and 75 commercial customers.</a:t>
            </a:r>
          </a:p>
          <a:p>
            <a:pPr marL="285750" indent="-285750">
              <a:spcAft>
                <a:spcPts val="600"/>
              </a:spcAft>
              <a:buFont typeface="Arial" panose="020B0604020202020204" pitchFamily="34" charset="0"/>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Triview’s service area is located entirely within the Arkansas River Basin.  </a:t>
            </a:r>
          </a:p>
        </p:txBody>
      </p:sp>
      <p:pic>
        <p:nvPicPr>
          <p:cNvPr id="6" name="Content Placeholder 6" descr="Aerial imagery of Triview Metropolitcan District with overlay of district boundaries and an inset of the Front Range metro area depicting Triview's location relative to larger cities.">
            <a:extLst>
              <a:ext uri="{FF2B5EF4-FFF2-40B4-BE49-F238E27FC236}">
                <a16:creationId xmlns:a16="http://schemas.microsoft.com/office/drawing/2014/main" id="{EFA3CF8C-DF03-43F0-96A9-31FB6E51C736}"/>
              </a:ext>
            </a:extLst>
          </p:cNvPr>
          <p:cNvPicPr>
            <a:picLocks/>
          </p:cNvPicPr>
          <p:nvPr/>
        </p:nvPicPr>
        <p:blipFill rotWithShape="1">
          <a:blip r:embed="rId2" cstate="print">
            <a:extLst>
              <a:ext uri="{28A0092B-C50C-407E-A947-70E740481C1C}">
                <a14:useLocalDpi xmlns:a14="http://schemas.microsoft.com/office/drawing/2010/main" val="0"/>
              </a:ext>
            </a:extLst>
          </a:blip>
          <a:srcRect l="3488" t="4867" r="3249" b="5551"/>
          <a:stretch/>
        </p:blipFill>
        <p:spPr bwMode="auto">
          <a:xfrm>
            <a:off x="5921829" y="1236663"/>
            <a:ext cx="5841547" cy="4848451"/>
          </a:xfrm>
          <a:prstGeom prst="rect">
            <a:avLst/>
          </a:prstGeom>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6E19BEB-F2A8-4DEE-ACEC-E8D85831F86C}"/>
              </a:ext>
            </a:extLst>
          </p:cNvPr>
          <p:cNvSpPr txBox="1"/>
          <p:nvPr/>
        </p:nvSpPr>
        <p:spPr>
          <a:xfrm>
            <a:off x="6687798" y="6041458"/>
            <a:ext cx="4309608" cy="358549"/>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dirty="0" err="1">
                <a:solidFill>
                  <a:srgbClr val="FFFFFF"/>
                </a:solidFill>
                <a:effectLst/>
                <a:latin typeface="Calibri" panose="020F0502020204030204" pitchFamily="34" charset="0"/>
                <a:ea typeface="Times New Roman" panose="02020603050405020304" pitchFamily="18" charset="0"/>
              </a:rPr>
              <a:t>Triview</a:t>
            </a:r>
            <a:r>
              <a:rPr lang="en-US" sz="1300" dirty="0">
                <a:solidFill>
                  <a:srgbClr val="FFFFFF"/>
                </a:solidFill>
                <a:effectLst/>
                <a:latin typeface="Calibri" panose="020F0502020204030204" pitchFamily="34" charset="0"/>
                <a:ea typeface="Times New Roman" panose="02020603050405020304" pitchFamily="18" charset="0"/>
              </a:rPr>
              <a:t> Metropolitan District Boundaries Map (</a:t>
            </a:r>
            <a:r>
              <a:rPr lang="en-US" sz="1300" dirty="0" err="1">
                <a:solidFill>
                  <a:srgbClr val="FFFFFF"/>
                </a:solidFill>
                <a:effectLst/>
                <a:latin typeface="Calibri" panose="020F0502020204030204" pitchFamily="34" charset="0"/>
                <a:ea typeface="Times New Roman" panose="02020603050405020304" pitchFamily="18" charset="0"/>
              </a:rPr>
              <a:t>Triview</a:t>
            </a:r>
            <a:r>
              <a:rPr lang="en-US" sz="1300" dirty="0">
                <a:solidFill>
                  <a:srgbClr val="FFFFFF"/>
                </a:solidFill>
                <a:effectLst/>
                <a:latin typeface="Calibri" panose="020F0502020204030204" pitchFamily="34" charset="0"/>
                <a:ea typeface="Times New Roman" panose="02020603050405020304" pitchFamily="18" charset="0"/>
              </a:rPr>
              <a:t>, 2018)</a:t>
            </a:r>
            <a:endParaRPr lang="en-US" sz="1300" dirty="0">
              <a:solidFill>
                <a:srgbClr val="FFFFFF"/>
              </a:solidFill>
            </a:endParaRPr>
          </a:p>
        </p:txBody>
      </p:sp>
    </p:spTree>
    <p:extLst>
      <p:ext uri="{BB962C8B-B14F-4D97-AF65-F5344CB8AC3E}">
        <p14:creationId xmlns:p14="http://schemas.microsoft.com/office/powerpoint/2010/main" val="88457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838200" y="0"/>
            <a:ext cx="10515600" cy="1325563"/>
          </a:xfrm>
        </p:spPr>
        <p:txBody>
          <a:bodyPr/>
          <a:lstStyle/>
          <a:p>
            <a:r>
              <a:rPr lang="en-US" dirty="0"/>
              <a:t>Water Rights Purpose: Sustainability </a:t>
            </a: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p:txBody>
          <a:bodyPr/>
          <a:lstStyle/>
          <a:p>
            <a:fld id="{A5711197-C0F6-D04C-918C-175597FA7BB7}" type="slidenum">
              <a:rPr lang="en-US" smtClean="0"/>
              <a:t>5</a:t>
            </a:fld>
            <a:endParaRPr lang="en-US" dirty="0"/>
          </a:p>
        </p:txBody>
      </p:sp>
      <p:sp>
        <p:nvSpPr>
          <p:cNvPr id="5" name="TextBox 4">
            <a:extLst>
              <a:ext uri="{FF2B5EF4-FFF2-40B4-BE49-F238E27FC236}">
                <a16:creationId xmlns:a16="http://schemas.microsoft.com/office/drawing/2014/main" id="{369EC187-CE68-43A6-90AD-099D4A130314}"/>
              </a:ext>
            </a:extLst>
          </p:cNvPr>
          <p:cNvSpPr txBox="1"/>
          <p:nvPr/>
        </p:nvSpPr>
        <p:spPr>
          <a:xfrm>
            <a:off x="532661" y="1325563"/>
            <a:ext cx="4627168" cy="45858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Current w</a:t>
            </a:r>
            <a:r>
              <a:rPr lang="en-US" dirty="0">
                <a:effectLst/>
                <a:latin typeface="Calibri" panose="020F0502020204030204" pitchFamily="34" charset="0"/>
                <a:ea typeface="Calibri" panose="020F0502020204030204" pitchFamily="34" charset="0"/>
                <a:cs typeface="Calibri" panose="020F0502020204030204" pitchFamily="34" charset="0"/>
              </a:rPr>
              <a:t>ater supply from 9 nonrenewable wells within the Denver Basin</a:t>
            </a:r>
          </a:p>
          <a:p>
            <a:pPr marL="285750" indent="-285750">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Acquiring renewable water sources for long-term solution and the development of a Conjunctive Use Project</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FMIC 740 AF </a:t>
            </a:r>
          </a:p>
          <a:p>
            <a:pPr marL="285750" indent="-285750">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Excelsior Ditch Co 568 AF</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AVIC 550 AF</a:t>
            </a:r>
          </a:p>
          <a:p>
            <a:pPr marL="285750" indent="-285750">
              <a:spcAft>
                <a:spcPts val="6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Bale Ditch 100 AF</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Total Purchase Water Rights 1,958 AF</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Reusable Return Flows +/- 1,000 AF</a:t>
            </a:r>
          </a:p>
          <a:p>
            <a:pPr marL="285750" indent="-285750">
              <a:spcAft>
                <a:spcPts val="6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storage is needed to manage the variability and to recapture the reusable return flows</a:t>
            </a:r>
          </a:p>
        </p:txBody>
      </p:sp>
      <p:pic>
        <p:nvPicPr>
          <p:cNvPr id="7" name="Picture 6">
            <a:extLst>
              <a:ext uri="{FF2B5EF4-FFF2-40B4-BE49-F238E27FC236}">
                <a16:creationId xmlns:a16="http://schemas.microsoft.com/office/drawing/2014/main" id="{D98CDE91-6FAB-438B-B6B7-4170A47F19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829" y="1153886"/>
            <a:ext cx="6667907" cy="5064034"/>
          </a:xfrm>
          <a:prstGeom prst="rect">
            <a:avLst/>
          </a:prstGeom>
          <a:noFill/>
          <a:ln>
            <a:noFill/>
          </a:ln>
        </p:spPr>
      </p:pic>
    </p:spTree>
    <p:extLst>
      <p:ext uri="{BB962C8B-B14F-4D97-AF65-F5344CB8AC3E}">
        <p14:creationId xmlns:p14="http://schemas.microsoft.com/office/powerpoint/2010/main" val="398214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838200" y="0"/>
            <a:ext cx="10515600" cy="1325563"/>
          </a:xfrm>
        </p:spPr>
        <p:txBody>
          <a:bodyPr/>
          <a:lstStyle/>
          <a:p>
            <a:r>
              <a:rPr lang="en-US" dirty="0"/>
              <a:t>Storage Rights Purpose: Sustainability </a:t>
            </a: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p:txBody>
          <a:bodyPr/>
          <a:lstStyle/>
          <a:p>
            <a:fld id="{A5711197-C0F6-D04C-918C-175597FA7BB7}" type="slidenum">
              <a:rPr lang="en-US" smtClean="0"/>
              <a:t>6</a:t>
            </a:fld>
            <a:endParaRPr lang="en-US" dirty="0"/>
          </a:p>
        </p:txBody>
      </p:sp>
      <p:sp>
        <p:nvSpPr>
          <p:cNvPr id="5" name="TextBox 4">
            <a:extLst>
              <a:ext uri="{FF2B5EF4-FFF2-40B4-BE49-F238E27FC236}">
                <a16:creationId xmlns:a16="http://schemas.microsoft.com/office/drawing/2014/main" id="{369EC187-CE68-43A6-90AD-099D4A130314}"/>
              </a:ext>
            </a:extLst>
          </p:cNvPr>
          <p:cNvSpPr txBox="1"/>
          <p:nvPr/>
        </p:nvSpPr>
        <p:spPr>
          <a:xfrm>
            <a:off x="1990823" y="1305341"/>
            <a:ext cx="8087673"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US Bureau of Reclamation “Excess Capacity Contract”</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Allows storage up to 999 AF in Pueblo Reservoir “if and when space” available for municipal purposes. </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Allows Use of North Outlet Works at Pueblo Reservoir which is connected to Springs Utilities Southern Delivery System</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Executed by USBR Dec. 29, 2021.</a:t>
            </a:r>
            <a:endParaRPr lang="en-US"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rPr>
              <a:t>Storage </a:t>
            </a:r>
          </a:p>
          <a:p>
            <a:pPr marL="742950" lvl="1"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Bi</a:t>
            </a:r>
            <a:r>
              <a:rPr lang="en-US" sz="2000" dirty="0">
                <a:latin typeface="Calibri" panose="020F0502020204030204" pitchFamily="34" charset="0"/>
                <a:ea typeface="Calibri" panose="020F0502020204030204" pitchFamily="34" charset="0"/>
              </a:rPr>
              <a:t>g Johnson Reservoir 912 AF</a:t>
            </a:r>
            <a:endParaRPr lang="en-US" sz="2000"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Stonewall Springs Reservoir Complex (</a:t>
            </a:r>
            <a:r>
              <a:rPr lang="en-US" sz="2000" dirty="0">
                <a:latin typeface="Calibri" panose="020F0502020204030204" pitchFamily="34" charset="0"/>
                <a:ea typeface="Calibri" panose="020F0502020204030204" pitchFamily="34" charset="0"/>
              </a:rPr>
              <a:t>South Reservoir) 1,850 AF</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rPr>
              <a:t>R</a:t>
            </a:r>
            <a:r>
              <a:rPr lang="en-US" sz="2000" dirty="0">
                <a:effectLst/>
                <a:latin typeface="Calibri" panose="020F0502020204030204" pitchFamily="34" charset="0"/>
                <a:ea typeface="Calibri" panose="020F0502020204030204" pitchFamily="34" charset="0"/>
              </a:rPr>
              <a:t>eusable effluent accruing to Fountain Creek derived from all of the above sources as well as Denver Basin groundwater supplies</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Direct flow or exchange water delivered to Colorado Springs Utilities </a:t>
            </a:r>
          </a:p>
          <a:p>
            <a:r>
              <a:rPr lang="en-US" sz="2000" dirty="0">
                <a:latin typeface="Calibri" panose="020F0502020204030204" pitchFamily="34" charset="0"/>
                <a:ea typeface="Calibri" panose="020F0502020204030204" pitchFamily="34" charset="0"/>
                <a:cs typeface="Times New Roman" panose="02020603050405020304" pitchFamily="18" charset="0"/>
              </a:rPr>
              <a:t>	(CS-U) Southern Delivery system (SDS) through the North Outlet 	Works (NOW)</a:t>
            </a:r>
          </a:p>
          <a:p>
            <a:pPr marL="285750" indent="-285750">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21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22B5-5074-453A-8847-A4320E28B9B3}"/>
              </a:ext>
            </a:extLst>
          </p:cNvPr>
          <p:cNvSpPr>
            <a:spLocks noGrp="1"/>
          </p:cNvSpPr>
          <p:nvPr>
            <p:ph type="title"/>
          </p:nvPr>
        </p:nvSpPr>
        <p:spPr>
          <a:xfrm>
            <a:off x="838200" y="1765300"/>
            <a:ext cx="10515600" cy="1325563"/>
          </a:xfrm>
        </p:spPr>
        <p:txBody>
          <a:bodyPr>
            <a:normAutofit fontScale="90000"/>
          </a:bodyPr>
          <a:lstStyle/>
          <a:p>
            <a:br>
              <a:rPr lang="en-US" sz="1800" dirty="0">
                <a:effectLst/>
                <a:latin typeface="Calibri" panose="020F0502020204030204" pitchFamily="34" charset="0"/>
                <a:ea typeface="Calibri" panose="020F0502020204030204" pitchFamily="34" charset="0"/>
              </a:rPr>
            </a:br>
            <a:br>
              <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Date Placeholder 2">
            <a:extLst>
              <a:ext uri="{FF2B5EF4-FFF2-40B4-BE49-F238E27FC236}">
                <a16:creationId xmlns:a16="http://schemas.microsoft.com/office/drawing/2014/main" id="{90EB1923-C59E-46FC-AD18-A2014B712966}"/>
              </a:ext>
            </a:extLst>
          </p:cNvPr>
          <p:cNvSpPr>
            <a:spLocks noGrp="1"/>
          </p:cNvSpPr>
          <p:nvPr>
            <p:ph type="dt" sz="half" idx="10"/>
          </p:nvPr>
        </p:nvSpPr>
        <p:spPr/>
        <p:txBody>
          <a:bodyPr/>
          <a:lstStyle/>
          <a:p>
            <a:fld id="{D02E88D2-A705-284D-9857-46151D44701A}" type="datetime1">
              <a:rPr lang="en-US" smtClean="0"/>
              <a:t>4/13/23</a:t>
            </a:fld>
            <a:endParaRPr lang="en-US"/>
          </a:p>
        </p:txBody>
      </p:sp>
      <p:sp>
        <p:nvSpPr>
          <p:cNvPr id="4" name="Slide Number Placeholder 3">
            <a:extLst>
              <a:ext uri="{FF2B5EF4-FFF2-40B4-BE49-F238E27FC236}">
                <a16:creationId xmlns:a16="http://schemas.microsoft.com/office/drawing/2014/main" id="{88CDC1CE-4FF1-4B45-B4F4-F3794306BD4C}"/>
              </a:ext>
            </a:extLst>
          </p:cNvPr>
          <p:cNvSpPr>
            <a:spLocks noGrp="1"/>
          </p:cNvSpPr>
          <p:nvPr>
            <p:ph type="sldNum" sz="quarter" idx="12"/>
          </p:nvPr>
        </p:nvSpPr>
        <p:spPr/>
        <p:txBody>
          <a:bodyPr/>
          <a:lstStyle/>
          <a:p>
            <a:fld id="{A5711197-C0F6-D04C-918C-175597FA7BB7}" type="slidenum">
              <a:rPr lang="en-US" smtClean="0"/>
              <a:t>7</a:t>
            </a:fld>
            <a:endParaRPr lang="en-US"/>
          </a:p>
        </p:txBody>
      </p:sp>
      <p:pic>
        <p:nvPicPr>
          <p:cNvPr id="7" name="Picture 6">
            <a:extLst>
              <a:ext uri="{FF2B5EF4-FFF2-40B4-BE49-F238E27FC236}">
                <a16:creationId xmlns:a16="http://schemas.microsoft.com/office/drawing/2014/main" id="{A56AEA9E-0220-4837-98CD-86D69CC1B1FC}"/>
              </a:ext>
            </a:extLst>
          </p:cNvPr>
          <p:cNvPicPr>
            <a:picLocks noChangeAspect="1"/>
          </p:cNvPicPr>
          <p:nvPr/>
        </p:nvPicPr>
        <p:blipFill>
          <a:blip r:embed="rId2"/>
          <a:stretch>
            <a:fillRect/>
          </a:stretch>
        </p:blipFill>
        <p:spPr>
          <a:xfrm>
            <a:off x="224144" y="0"/>
            <a:ext cx="11743711" cy="6858000"/>
          </a:xfrm>
          <a:prstGeom prst="rect">
            <a:avLst/>
          </a:prstGeom>
        </p:spPr>
      </p:pic>
    </p:spTree>
    <p:extLst>
      <p:ext uri="{BB962C8B-B14F-4D97-AF65-F5344CB8AC3E}">
        <p14:creationId xmlns:p14="http://schemas.microsoft.com/office/powerpoint/2010/main" val="99459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EB48397-4075-686C-041A-2F958C1AC7DA}"/>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Triview 1041 Operations</a:t>
            </a:r>
          </a:p>
        </p:txBody>
      </p:sp>
      <p:sp>
        <p:nvSpPr>
          <p:cNvPr id="6" name="TextBox 5">
            <a:extLst>
              <a:ext uri="{FF2B5EF4-FFF2-40B4-BE49-F238E27FC236}">
                <a16:creationId xmlns:a16="http://schemas.microsoft.com/office/drawing/2014/main" id="{70490C5C-9F73-F9F2-FE16-0E0E2A70EAB6}"/>
              </a:ext>
            </a:extLst>
          </p:cNvPr>
          <p:cNvSpPr txBox="1"/>
          <p:nvPr/>
        </p:nvSpPr>
        <p:spPr>
          <a:xfrm>
            <a:off x="1354272" y="2330416"/>
            <a:ext cx="9855579" cy="4212116"/>
          </a:xfrm>
          <a:prstGeom prst="rect">
            <a:avLst/>
          </a:prstGeom>
        </p:spPr>
        <p:txBody>
          <a:bodyPr vert="horz" lIns="91440" tIns="45720" rIns="91440" bIns="45720" rtlCol="0" anchor="ctr">
            <a:normAutofit/>
          </a:bodyPr>
          <a:lstStyle/>
          <a:p>
            <a:pPr lvl="1" indent="-228600">
              <a:lnSpc>
                <a:spcPct val="90000"/>
              </a:lnSpc>
              <a:spcAft>
                <a:spcPts val="600"/>
              </a:spcAft>
              <a:buFont typeface="Arial" panose="020B0604020202020204" pitchFamily="34" charset="0"/>
              <a:buChar char="•"/>
            </a:pPr>
            <a:r>
              <a:rPr lang="en-US" sz="2000" b="0" i="0" dirty="0">
                <a:effectLst/>
              </a:rPr>
              <a:t>Triview’s CU credits from the AVIC and Bale ditches will flow down the Arkansas River into Pueblo Reservoir, where the water will either be conveyed directly to Triview’s service area via the SDS or stored using the Contract.</a:t>
            </a:r>
          </a:p>
          <a:p>
            <a:pPr lvl="1" indent="-228600">
              <a:lnSpc>
                <a:spcPct val="90000"/>
              </a:lnSpc>
              <a:spcAft>
                <a:spcPts val="600"/>
              </a:spcAft>
              <a:buFont typeface="Arial" panose="020B0604020202020204" pitchFamily="34" charset="0"/>
              <a:buChar char="•"/>
            </a:pPr>
            <a:endParaRPr lang="en-US" sz="2000" b="0" i="0" dirty="0">
              <a:effectLst/>
            </a:endParaRPr>
          </a:p>
          <a:p>
            <a:pPr lvl="1" indent="-228600">
              <a:lnSpc>
                <a:spcPct val="90000"/>
              </a:lnSpc>
              <a:spcAft>
                <a:spcPts val="600"/>
              </a:spcAft>
              <a:buFont typeface="Arial" panose="020B0604020202020204" pitchFamily="34" charset="0"/>
              <a:buChar char="•"/>
            </a:pPr>
            <a:r>
              <a:rPr lang="en-US" sz="2000" b="0" i="0" dirty="0">
                <a:effectLst/>
              </a:rPr>
              <a:t>Triview’s reusable effluent in Fountain Creek, as well as Triview’s FMIC shares, will flow to the Fountain Creek confluence with the Arkansas River. These flows will be exchanged up the Arkansas River into Pueblo Reservoir when exchange opportunity exists and in full compliance with the City of Pueblo’s Flow Management </a:t>
            </a:r>
            <a:r>
              <a:rPr lang="en-US" sz="2000" dirty="0"/>
              <a:t>P</a:t>
            </a:r>
            <a:r>
              <a:rPr lang="en-US" sz="2000" b="0" i="0" dirty="0">
                <a:effectLst/>
              </a:rPr>
              <a:t>rogram for the RICD.</a:t>
            </a:r>
          </a:p>
          <a:p>
            <a:pPr lvl="1" indent="-228600">
              <a:lnSpc>
                <a:spcPct val="90000"/>
              </a:lnSpc>
              <a:spcAft>
                <a:spcPts val="600"/>
              </a:spcAft>
              <a:buFont typeface="Arial" panose="020B0604020202020204" pitchFamily="34" charset="0"/>
              <a:buChar char="•"/>
            </a:pPr>
            <a:endParaRPr lang="en-US" sz="2000" dirty="0"/>
          </a:p>
          <a:p>
            <a:pPr lvl="1" indent="-228600">
              <a:lnSpc>
                <a:spcPct val="90000"/>
              </a:lnSpc>
              <a:spcAft>
                <a:spcPts val="600"/>
              </a:spcAft>
              <a:buFont typeface="Arial" panose="020B0604020202020204" pitchFamily="34" charset="0"/>
              <a:buChar char="•"/>
            </a:pPr>
            <a:r>
              <a:rPr lang="en-US" sz="2000" dirty="0"/>
              <a:t>Water delivered through SDS to Colorado Springs and ultimately to TMD </a:t>
            </a:r>
            <a:r>
              <a:rPr lang="en-US" sz="2000" b="0" i="0" dirty="0">
                <a:effectLst/>
              </a:rPr>
              <a:t>Service Area through the Northern Delivery System.</a:t>
            </a:r>
          </a:p>
        </p:txBody>
      </p:sp>
      <p:sp>
        <p:nvSpPr>
          <p:cNvPr id="3" name="Date Placeholder 2">
            <a:extLst>
              <a:ext uri="{FF2B5EF4-FFF2-40B4-BE49-F238E27FC236}">
                <a16:creationId xmlns:a16="http://schemas.microsoft.com/office/drawing/2014/main" id="{A8BA9FFF-CC7E-4CDB-FCA3-F3BC0B3A5126}"/>
              </a:ext>
            </a:extLst>
          </p:cNvPr>
          <p:cNvSpPr>
            <a:spLocks noGrp="1"/>
          </p:cNvSpPr>
          <p:nvPr>
            <p:ph type="dt" sz="half" idx="10"/>
          </p:nvPr>
        </p:nvSpPr>
        <p:spPr>
          <a:xfrm>
            <a:off x="7717536" y="6382512"/>
            <a:ext cx="2825496" cy="320040"/>
          </a:xfrm>
        </p:spPr>
        <p:txBody>
          <a:bodyPr vert="horz" lIns="91440" tIns="45720" rIns="91440" bIns="45720" rtlCol="0" anchor="ctr">
            <a:normAutofit/>
          </a:bodyPr>
          <a:lstStyle/>
          <a:p>
            <a:pPr algn="r">
              <a:spcAft>
                <a:spcPts val="600"/>
              </a:spcAft>
            </a:pPr>
            <a:fld id="{D02E88D2-A705-284D-9857-46151D44701A}" type="datetime1">
              <a:rPr lang="en-US" sz="1000"/>
              <a:pPr algn="r">
                <a:spcAft>
                  <a:spcPts val="600"/>
                </a:spcAft>
              </a:pPr>
              <a:t>4/13/23</a:t>
            </a:fld>
            <a:endParaRPr lang="en-US" sz="1000"/>
          </a:p>
        </p:txBody>
      </p:sp>
      <p:sp>
        <p:nvSpPr>
          <p:cNvPr id="4" name="Slide Number Placeholder 3">
            <a:extLst>
              <a:ext uri="{FF2B5EF4-FFF2-40B4-BE49-F238E27FC236}">
                <a16:creationId xmlns:a16="http://schemas.microsoft.com/office/drawing/2014/main" id="{0DC5CB12-8844-5664-6441-ECC5CB6AB47E}"/>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A5711197-C0F6-D04C-918C-175597FA7BB7}" type="slidenum">
              <a:rPr lang="en-US" sz="1000"/>
              <a:pPr>
                <a:spcAft>
                  <a:spcPts val="600"/>
                </a:spcAft>
              </a:pPr>
              <a:t>8</a:t>
            </a:fld>
            <a:endParaRPr lang="en-US" sz="1000"/>
          </a:p>
        </p:txBody>
      </p:sp>
    </p:spTree>
    <p:extLst>
      <p:ext uri="{BB962C8B-B14F-4D97-AF65-F5344CB8AC3E}">
        <p14:creationId xmlns:p14="http://schemas.microsoft.com/office/powerpoint/2010/main" val="278038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E342CD-3D44-8A6D-D18F-21ABF7CA53F7}"/>
              </a:ext>
            </a:extLst>
          </p:cNvPr>
          <p:cNvSpPr>
            <a:spLocks noGrp="1"/>
          </p:cNvSpPr>
          <p:nvPr>
            <p:ph type="title"/>
          </p:nvPr>
        </p:nvSpPr>
        <p:spPr>
          <a:xfrm>
            <a:off x="524741" y="620392"/>
            <a:ext cx="4079916" cy="5504688"/>
          </a:xfrm>
        </p:spPr>
        <p:txBody>
          <a:bodyPr vert="horz" lIns="91440" tIns="45720" rIns="91440" bIns="45720" rtlCol="0" anchor="ctr">
            <a:normAutofit/>
          </a:bodyPr>
          <a:lstStyle/>
          <a:p>
            <a:r>
              <a:rPr lang="en-US" sz="5100" kern="1200" dirty="0">
                <a:solidFill>
                  <a:schemeClr val="bg1"/>
                </a:solidFill>
                <a:latin typeface="+mj-lt"/>
                <a:ea typeface="+mj-ea"/>
                <a:cs typeface="+mj-cs"/>
              </a:rPr>
              <a:t>Partnership to Avoid Construction</a:t>
            </a:r>
          </a:p>
        </p:txBody>
      </p:sp>
      <p:sp>
        <p:nvSpPr>
          <p:cNvPr id="4" name="Slide Number Placeholder 3">
            <a:extLst>
              <a:ext uri="{FF2B5EF4-FFF2-40B4-BE49-F238E27FC236}">
                <a16:creationId xmlns:a16="http://schemas.microsoft.com/office/drawing/2014/main" id="{DAC7862B-9814-F4F6-56BD-3C1DFD2334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5711197-C0F6-D04C-918C-175597FA7BB7}" type="slidenum">
              <a:rPr lang="en-US" smtClean="0"/>
              <a:pPr>
                <a:spcAft>
                  <a:spcPts val="600"/>
                </a:spcAft>
              </a:pPr>
              <a:t>9</a:t>
            </a:fld>
            <a:endParaRPr lang="en-US"/>
          </a:p>
        </p:txBody>
      </p:sp>
      <p:graphicFrame>
        <p:nvGraphicFramePr>
          <p:cNvPr id="7" name="TextBox 4">
            <a:extLst>
              <a:ext uri="{FF2B5EF4-FFF2-40B4-BE49-F238E27FC236}">
                <a16:creationId xmlns:a16="http://schemas.microsoft.com/office/drawing/2014/main" id="{77F0A605-5E89-D6B1-244A-E4AB2F70A7A5}"/>
              </a:ext>
            </a:extLst>
          </p:cNvPr>
          <p:cNvGraphicFramePr/>
          <p:nvPr>
            <p:extLst>
              <p:ext uri="{D42A27DB-BD31-4B8C-83A1-F6EECF244321}">
                <p14:modId xmlns:p14="http://schemas.microsoft.com/office/powerpoint/2010/main" val="7167612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36870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8AB2E6C9EA7C4FA1B2680510105D26" ma:contentTypeVersion="4" ma:contentTypeDescription="Create a new document." ma:contentTypeScope="" ma:versionID="44192fd87fd054188368943a52393349">
  <xsd:schema xmlns:xsd="http://www.w3.org/2001/XMLSchema" xmlns:xs="http://www.w3.org/2001/XMLSchema" xmlns:p="http://schemas.microsoft.com/office/2006/metadata/properties" xmlns:ns3="dc600ace-ef78-44cb-bfb0-3b6f35421a90" targetNamespace="http://schemas.microsoft.com/office/2006/metadata/properties" ma:root="true" ma:fieldsID="56ace6769f05dde7d1b3f8432457817a" ns3:_="">
    <xsd:import namespace="dc600ace-ef78-44cb-bfb0-3b6f35421a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00ace-ef78-44cb-bfb0-3b6f35421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330BD-86F0-471A-93F6-EDCBBE47E87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c600ace-ef78-44cb-bfb0-3b6f35421a90"/>
    <ds:schemaRef ds:uri="http://www.w3.org/XML/1998/namespace"/>
    <ds:schemaRef ds:uri="http://purl.org/dc/dcmitype/"/>
  </ds:schemaRefs>
</ds:datastoreItem>
</file>

<file path=customXml/itemProps2.xml><?xml version="1.0" encoding="utf-8"?>
<ds:datastoreItem xmlns:ds="http://schemas.openxmlformats.org/officeDocument/2006/customXml" ds:itemID="{FA2FAEF1-D514-4772-9CCD-5404DE4A817E}">
  <ds:schemaRefs>
    <ds:schemaRef ds:uri="http://schemas.microsoft.com/sharepoint/v3/contenttype/forms"/>
  </ds:schemaRefs>
</ds:datastoreItem>
</file>

<file path=customXml/itemProps3.xml><?xml version="1.0" encoding="utf-8"?>
<ds:datastoreItem xmlns:ds="http://schemas.openxmlformats.org/officeDocument/2006/customXml" ds:itemID="{5B6B4098-CAF7-404E-B993-CB24D0934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00ace-ef78-44cb-bfb0-3b6f35421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6355</TotalTime>
  <Words>961</Words>
  <Application>Microsoft Macintosh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Aktiv Grotesk Cd Medium</vt:lpstr>
      <vt:lpstr>Arial</vt:lpstr>
      <vt:lpstr>Bebas Neue Bold</vt:lpstr>
      <vt:lpstr>Calibri</vt:lpstr>
      <vt:lpstr>Cambria</vt:lpstr>
      <vt:lpstr>Office Theme</vt:lpstr>
      <vt:lpstr>Monument Town Council Workshop</vt:lpstr>
      <vt:lpstr>Presentation Overview</vt:lpstr>
      <vt:lpstr>Request for 1041 Permit: Pueblo Reservoir   999 ac-ft Excess Storage and Conveyance</vt:lpstr>
      <vt:lpstr>What is Triview Metropolitan District?</vt:lpstr>
      <vt:lpstr>Water Rights Purpose: Sustainability </vt:lpstr>
      <vt:lpstr>Storage Rights Purpose: Sustainability </vt:lpstr>
      <vt:lpstr>  </vt:lpstr>
      <vt:lpstr>Triview 1041 Operations</vt:lpstr>
      <vt:lpstr>Partnership to Avoid Construction</vt:lpstr>
      <vt:lpstr>Pueblo Reservoir – No Impact</vt:lpstr>
      <vt:lpstr>Permitting Change Cases Contracts</vt:lpstr>
      <vt:lpstr>PowerPoint Presentation</vt:lpstr>
      <vt:lpstr>Northern Delivery Capacity as Designed</vt:lpstr>
      <vt:lpstr>Status Of Northern Delivery System</vt:lpstr>
      <vt:lpstr>Colorado Springs Utilities Convey Treat and Deliver Contract</vt:lpstr>
      <vt:lpstr>Moving to Renewable Water Sources</vt:lpstr>
      <vt:lpstr>Discussion/Questions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Pueblo County  1041 Permit Request  Pueblo Reservoir</dc:title>
  <dc:creator>Joyce Levad</dc:creator>
  <cp:lastModifiedBy>Barb Jones</cp:lastModifiedBy>
  <cp:revision>8</cp:revision>
  <dcterms:created xsi:type="dcterms:W3CDTF">1900-01-01T07:00:00Z</dcterms:created>
  <dcterms:modified xsi:type="dcterms:W3CDTF">2023-04-17T22:52:53Z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0x0101001F8AB2E6C9EA7C4FA1B2680510105D26</vt:lpwstr>
  </property>
</Properties>
</file>